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0"/>
  </p:notesMasterIdLst>
  <p:sldIdLst>
    <p:sldId id="516" r:id="rId3"/>
    <p:sldId id="533" r:id="rId4"/>
    <p:sldId id="534" r:id="rId5"/>
    <p:sldId id="535" r:id="rId6"/>
    <p:sldId id="511" r:id="rId7"/>
    <p:sldId id="532" r:id="rId8"/>
    <p:sldId id="527" r:id="rId9"/>
    <p:sldId id="525" r:id="rId10"/>
    <p:sldId id="526" r:id="rId11"/>
    <p:sldId id="530" r:id="rId12"/>
    <p:sldId id="531" r:id="rId13"/>
    <p:sldId id="529" r:id="rId14"/>
    <p:sldId id="515" r:id="rId15"/>
    <p:sldId id="528" r:id="rId16"/>
    <p:sldId id="514" r:id="rId17"/>
    <p:sldId id="459" r:id="rId18"/>
    <p:sldId id="536" r:id="rId19"/>
  </p:sldIdLst>
  <p:sldSz cx="9144000" cy="6858000" type="screen4x3"/>
  <p:notesSz cx="7315200" cy="9601200"/>
  <p:embeddedFontLst>
    <p:embeddedFont>
      <p:font typeface="Arial Black" panose="020B0604020202020204" pitchFamily="34" charset="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8A"/>
    <a:srgbClr val="C8D6FC"/>
    <a:srgbClr val="C6E7FE"/>
    <a:srgbClr val="C8F6FC"/>
    <a:srgbClr val="CAE7FA"/>
    <a:srgbClr val="D0D0F4"/>
    <a:srgbClr val="E0E0F8"/>
    <a:srgbClr val="DADAF6"/>
    <a:srgbClr val="C2C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951FC2-70F1-4839-B07B-92D3564EBA91}">
  <a:tblStyle styleId="{7D951FC2-70F1-4839-B07B-92D3564EBA9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001" autoAdjust="0"/>
    <p:restoredTop sz="65517" autoAdjust="0"/>
  </p:normalViewPr>
  <p:slideViewPr>
    <p:cSldViewPr snapToGrid="0" snapToObjects="1">
      <p:cViewPr varScale="1">
        <p:scale>
          <a:sx n="60" d="100"/>
          <a:sy n="60" d="100"/>
        </p:scale>
        <p:origin x="192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00" d="100"/>
        <a:sy n="100" d="100"/>
      </p:scale>
      <p:origin x="0" y="-1350"/>
    </p:cViewPr>
  </p:sorterViewPr>
  <p:notesViewPr>
    <p:cSldViewPr snapToGrid="0" snapToObjects="1">
      <p:cViewPr varScale="1">
        <p:scale>
          <a:sx n="80" d="100"/>
          <a:sy n="80" d="100"/>
        </p:scale>
        <p:origin x="393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Shape 5"/>
          <p:cNvSpPr>
            <a:spLocks noGrp="1" noRot="1" noChangeAspect="1"/>
          </p:cNvSpPr>
          <p:nvPr>
            <p:ph type="sldImg" idx="3"/>
          </p:nvPr>
        </p:nvSpPr>
        <p:spPr>
          <a:xfrm>
            <a:off x="2214563" y="190501"/>
            <a:ext cx="2814637" cy="210994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357188" y="2457450"/>
            <a:ext cx="6641835" cy="6423660"/>
          </a:xfrm>
          <a:prstGeom prst="rect">
            <a:avLst/>
          </a:prstGeom>
          <a:noFill/>
          <a:ln>
            <a:noFill/>
          </a:ln>
        </p:spPr>
        <p:txBody>
          <a:bodyPr lIns="94067" tIns="94067" rIns="94067" bIns="94067"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143588" y="9119474"/>
            <a:ext cx="3169917" cy="480060"/>
          </a:xfrm>
          <a:prstGeom prst="rect">
            <a:avLst/>
          </a:prstGeom>
          <a:noFill/>
          <a:ln>
            <a:noFill/>
          </a:ln>
        </p:spPr>
        <p:txBody>
          <a:bodyPr lIns="96614" tIns="48281" rIns="96614" bIns="48281"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55669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800225" y="433388"/>
            <a:ext cx="3957638" cy="2968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471488" y="3643313"/>
            <a:ext cx="6429375" cy="5237796"/>
          </a:xfrm>
          <a:prstGeom prst="rect">
            <a:avLst/>
          </a:prstGeom>
          <a:noFill/>
          <a:ln>
            <a:noFill/>
          </a:ln>
        </p:spPr>
        <p:txBody>
          <a:bodyPr lIns="96614" tIns="48281" rIns="96614" bIns="48281" anchor="t" anchorCtr="0">
            <a:noAutofit/>
          </a:bodyPr>
          <a:lstStyle/>
          <a:p>
            <a:pPr>
              <a:buSzPct val="25000"/>
            </a:pPr>
            <a:endParaRPr dirty="0"/>
          </a:p>
        </p:txBody>
      </p:sp>
      <p:sp>
        <p:nvSpPr>
          <p:cNvPr id="87" name="Shape 87"/>
          <p:cNvSpPr txBox="1">
            <a:spLocks noGrp="1"/>
          </p:cNvSpPr>
          <p:nvPr>
            <p:ph type="sldNum" idx="12"/>
          </p:nvPr>
        </p:nvSpPr>
        <p:spPr>
          <a:xfrm>
            <a:off x="4143588" y="9119474"/>
            <a:ext cx="3169917" cy="480060"/>
          </a:xfrm>
          <a:prstGeom prst="rect">
            <a:avLst/>
          </a:prstGeom>
          <a:noFill/>
          <a:ln>
            <a:noFill/>
          </a:ln>
        </p:spPr>
        <p:txBody>
          <a:bodyPr lIns="96614" tIns="48281" rIns="96614" bIns="48281"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92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295275"/>
            <a:ext cx="3641725" cy="2732088"/>
          </a:xfrm>
        </p:spPr>
      </p:sp>
      <p:sp>
        <p:nvSpPr>
          <p:cNvPr id="3" name="Notes Placeholder 2"/>
          <p:cNvSpPr>
            <a:spLocks noGrp="1"/>
          </p:cNvSpPr>
          <p:nvPr>
            <p:ph type="body" idx="1"/>
          </p:nvPr>
        </p:nvSpPr>
        <p:spPr>
          <a:xfrm>
            <a:off x="357188" y="3275464"/>
            <a:ext cx="6641835" cy="5605646"/>
          </a:xfrm>
        </p:spPr>
        <p:txBody>
          <a:bodyPr/>
          <a:lstStyle/>
          <a:p>
            <a:pPr defTabSz="470413" fontAlgn="base">
              <a:defRPr/>
            </a:pPr>
            <a:r>
              <a:rPr lang="en-US" b="1" dirty="0"/>
              <a:t>Prior to Meeting or Class Start  </a:t>
            </a:r>
          </a:p>
          <a:p>
            <a:pPr fontAlgn="base"/>
            <a:r>
              <a:rPr lang="en-US" u="sng" dirty="0"/>
              <a:t>Background Distractions</a:t>
            </a:r>
            <a:r>
              <a:rPr lang="en-US" u="none" dirty="0"/>
              <a:t> In addition to you, the star, the camera shows everything behind you in its range. Anything interesting on walls or shelves behind you will distract your audience.  The blander your background, the better. If you must use a space where you are backed by artifacts like bookshelves, pictures on the wall, lamps, or whatever, best to move these items out of camera range. Folks conducting classes have hung sheets over a set of distracting bookshelves.</a:t>
            </a:r>
          </a:p>
          <a:p>
            <a:pPr fontAlgn="base"/>
            <a:endParaRPr lang="en-US" u="none" dirty="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480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238125"/>
            <a:ext cx="3629025" cy="2720975"/>
          </a:xfrm>
        </p:spPr>
      </p:sp>
      <p:sp>
        <p:nvSpPr>
          <p:cNvPr id="3" name="Notes Placeholder 2"/>
          <p:cNvSpPr>
            <a:spLocks noGrp="1"/>
          </p:cNvSpPr>
          <p:nvPr>
            <p:ph type="body" idx="1"/>
          </p:nvPr>
        </p:nvSpPr>
        <p:spPr>
          <a:xfrm>
            <a:off x="357188" y="3289110"/>
            <a:ext cx="6641835" cy="5592000"/>
          </a:xfrm>
        </p:spPr>
        <p:txBody>
          <a:bodyPr/>
          <a:lstStyle/>
          <a:p>
            <a:pPr defTabSz="470413" fontAlgn="base">
              <a:defRPr/>
            </a:pPr>
            <a:r>
              <a:rPr lang="en-US" b="1" dirty="0"/>
              <a:t>Prior to Meeting or Class Start  </a:t>
            </a:r>
          </a:p>
          <a:p>
            <a:pPr fontAlgn="base"/>
            <a:r>
              <a:rPr lang="en-US" u="sng" dirty="0"/>
              <a:t>Background Distractions</a:t>
            </a:r>
            <a:r>
              <a:rPr lang="en-US" u="none" dirty="0"/>
              <a:t> In addition to you, the star, the camera shows everything behind you in its range. Anything interesting on walls or shelves behind you will distract your audience.  The blander your background, the better. If you must use a space where you are backed by artifacts like bookshelves, pictures on the wall, lamps, or whatever, best to move these items out of camera range. Folks conducting classes have hung sheets over a set of distracting bookshelves.</a:t>
            </a:r>
          </a:p>
          <a:p>
            <a:pPr fontAlgn="base"/>
            <a:endParaRPr lang="en-US" u="none" dirty="0"/>
          </a:p>
          <a:p>
            <a:pPr fontAlgn="base"/>
            <a:r>
              <a:rPr lang="en-US" u="none" dirty="0"/>
              <a:t>Also, the backlighting on the instructor’s left is being lit by a yellowish light. Better to use a white or clear backlight so the stripes agree I color. </a:t>
            </a:r>
            <a:br>
              <a:rPr lang="en-US" u="none" dirty="0"/>
            </a:br>
            <a:r>
              <a:rPr lang="en-US" u="none" dirty="0"/>
              <a:t>One less distraction.</a:t>
            </a:r>
          </a:p>
          <a:p>
            <a:pPr fontAlgn="base"/>
            <a:endParaRPr lang="en-US" u="none" dirty="0"/>
          </a:p>
          <a:p>
            <a:pPr fontAlgn="base"/>
            <a:r>
              <a:rPr lang="en-US" u="sng" dirty="0"/>
              <a:t>Other parties in the background</a:t>
            </a:r>
          </a:p>
          <a:p>
            <a:r>
              <a:rPr lang="en-US" dirty="0"/>
              <a:t>Pick a presentation space which is free of background traffic—people passing by. If they are part of the presentation, fine. If not, they (or anything else that may move in  your presentation) create enormous distractions for your audience.</a:t>
            </a: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373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160338"/>
            <a:ext cx="3409950" cy="2557462"/>
          </a:xfrm>
        </p:spPr>
      </p:sp>
      <p:sp>
        <p:nvSpPr>
          <p:cNvPr id="3" name="Notes Placeholder 2"/>
          <p:cNvSpPr>
            <a:spLocks noGrp="1"/>
          </p:cNvSpPr>
          <p:nvPr>
            <p:ph type="body" idx="1"/>
          </p:nvPr>
        </p:nvSpPr>
        <p:spPr>
          <a:xfrm>
            <a:off x="259307" y="2852382"/>
            <a:ext cx="6851177" cy="6267091"/>
          </a:xfrm>
        </p:spPr>
        <p:txBody>
          <a:bodyPr/>
          <a:lstStyle/>
          <a:p>
            <a:pPr defTabSz="470413" fontAlgn="base">
              <a:defRPr/>
            </a:pPr>
            <a:r>
              <a:rPr lang="en-US" sz="1100" u="sng" dirty="0"/>
              <a:t>Prior to Meeting or Class Start  </a:t>
            </a:r>
          </a:p>
          <a:p>
            <a:pPr fontAlgn="base"/>
            <a:r>
              <a:rPr lang="en-US" sz="1100" dirty="0"/>
              <a:t>Your presentation screen (your computer’s desktop) also needs to be free of as many distractions as possible. You sometimes will use full screen presentation mode, but when you do not, whatever else the audience may see on your screen is distracting. Eliminate as many as possible for the duration of the session. </a:t>
            </a:r>
          </a:p>
          <a:p>
            <a:pPr fontAlgn="base"/>
            <a:endParaRPr lang="en-US" sz="1100" dirty="0"/>
          </a:p>
          <a:p>
            <a:pPr fontAlgn="base"/>
            <a:r>
              <a:rPr lang="en-US" sz="1100" dirty="0"/>
              <a:t>If you are going to use illustrations or documents from you computer’s files, make them available for one-click display before you start. Rooting around in your computer’s file system as you find something to show the class is distracting. Avoid it if possible.</a:t>
            </a:r>
          </a:p>
          <a:p>
            <a:pPr fontAlgn="base"/>
            <a:endParaRPr lang="en-US" sz="1100" dirty="0"/>
          </a:p>
          <a:p>
            <a:pPr fontAlgn="base"/>
            <a:r>
              <a:rPr lang="en-US" sz="1100" u="sng" dirty="0"/>
              <a:t>Session Manager</a:t>
            </a:r>
          </a:p>
          <a:p>
            <a:pPr fontAlgn="base"/>
            <a:r>
              <a:rPr lang="en-US" sz="1100" dirty="0"/>
              <a:t>Have a second interested party serve as your session manager as you conduct the class. While you lead the class through the content of the class subjects, the session manager helps audience members with the “mechanics” of the session—logon issues, muting and unmuting, etc. </a:t>
            </a:r>
          </a:p>
          <a:p>
            <a:pPr fontAlgn="base"/>
            <a:endParaRPr lang="en-US" sz="1100" dirty="0"/>
          </a:p>
          <a:p>
            <a:pPr fontAlgn="base"/>
            <a:r>
              <a:rPr lang="en-US" sz="1100" dirty="0"/>
              <a:t>Generally we are using computer audio when we conduct classes and meetings electronically. Know that many parts of the “electronic pipes” that bind us together in this format can fail without notice. These may include Internet network congestion, discharged batteries in critical components, and other “hiccups”.  If you have such an issue, your first reaction will be to remedy the situation from where you sit.  As you do, your audience will be “at sea”, wondering where you went, and what is (or is not) happening. Your session manager may be able to take over the session in your place, should you experience unforeseen issues. For this to work smoothly, your session manager must: </a:t>
            </a:r>
          </a:p>
          <a:p>
            <a:pPr fontAlgn="base"/>
            <a:r>
              <a:rPr lang="en-US" sz="1100" dirty="0"/>
              <a:t>	a) know that you are having issues and</a:t>
            </a:r>
          </a:p>
          <a:p>
            <a:pPr fontAlgn="base"/>
            <a:r>
              <a:rPr lang="en-US" sz="1100" dirty="0"/>
              <a:t>	b) be able to act as the session host</a:t>
            </a:r>
          </a:p>
          <a:p>
            <a:pPr fontAlgn="base"/>
            <a:r>
              <a:rPr lang="en-US" sz="1100" dirty="0"/>
              <a:t>If you were using ONLY computer audio before the issue occurred, you may not be able to communicate with your audience (including your session manager).</a:t>
            </a:r>
          </a:p>
          <a:p>
            <a:pPr fontAlgn="base"/>
            <a:r>
              <a:rPr lang="en-US" sz="1100" dirty="0"/>
              <a:t>Arrange with your session manager to be alert for a phone call from you, should such failures occur. Better yet, make a phone call to your session manage in advance of the session start and keep the phone call open while the session is underway. When on-line, a minute of “dark time” seems like an hour to your audience. </a:t>
            </a:r>
          </a:p>
          <a:p>
            <a:pPr fontAlgn="base"/>
            <a:endParaRPr lang="en-US" sz="1100" dirty="0"/>
          </a:p>
          <a:p>
            <a:pPr fontAlgn="base"/>
            <a:r>
              <a:rPr lang="en-US" sz="1100" u="sng" dirty="0"/>
              <a:t>Trial Run</a:t>
            </a:r>
          </a:p>
          <a:p>
            <a:pPr fontAlgn="base"/>
            <a:r>
              <a:rPr lang="en-US" sz="1100" dirty="0"/>
              <a:t>Do at least one “Trial Run” before “showtime”. Set your camera, your space, your lighting, </a:t>
            </a:r>
            <a:r>
              <a:rPr lang="en-US" sz="1100" dirty="0" err="1"/>
              <a:t>etc</a:t>
            </a:r>
            <a:r>
              <a:rPr lang="en-US" sz="1100" dirty="0"/>
              <a:t>, open your meeting software, see how everything looks, and make adjustments as necessary. Have your session manager login as a participant and see how you come across, both audio and video. Adjust as necessary.</a:t>
            </a:r>
          </a:p>
          <a:p>
            <a:pPr fontAlgn="base"/>
            <a:endParaRPr lang="en-US" sz="1100" dirty="0"/>
          </a:p>
          <a:p>
            <a:pPr fontAlgn="base"/>
            <a:r>
              <a:rPr lang="en-US" sz="1100" dirty="0"/>
              <a:t>Wear your Uniform shirt when you are leading a seminar or class whose audience is composed of Auxiliarists—Tropical Blues if the public. </a:t>
            </a:r>
            <a:r>
              <a:rPr lang="en-US" sz="1100" dirty="0">
                <a:solidFill>
                  <a:srgbClr val="FF0000"/>
                </a:solidFill>
              </a:rPr>
              <a:t>Continued on next page</a:t>
            </a:r>
            <a:endParaRPr lang="en-US" sz="1100" dirty="0"/>
          </a:p>
          <a:p>
            <a:pPr fontAlgn="base"/>
            <a:endParaRPr lang="en-US" sz="1100" dirty="0"/>
          </a:p>
          <a:p>
            <a:pPr fontAlgn="base"/>
            <a:r>
              <a:rPr lang="en-US" sz="1100" dirty="0">
                <a:solidFill>
                  <a:srgbClr val="FF0000"/>
                </a:solidFill>
              </a:rPr>
              <a:t>Continued from prior page</a:t>
            </a:r>
          </a:p>
          <a:p>
            <a:pPr fontAlgn="base"/>
            <a:r>
              <a:rPr lang="en-US" sz="1100" dirty="0"/>
              <a:t>Below are some suggestions authored by GoToMeeting.com</a:t>
            </a:r>
          </a:p>
          <a:p>
            <a:pPr fontAlgn="base"/>
            <a:r>
              <a:rPr lang="en-US" sz="1100" dirty="0"/>
              <a:t>“If you plan to share your entire desktop, turn off any instant-messaging applications, notification software or other programs that may interrupt or distract from the meeting.</a:t>
            </a:r>
          </a:p>
          <a:p>
            <a:pPr fontAlgn="base"/>
            <a:endParaRPr lang="en-US" sz="1100" dirty="0"/>
          </a:p>
          <a:p>
            <a:pPr fontAlgn="base"/>
            <a:r>
              <a:rPr lang="en-US" sz="1100" dirty="0"/>
              <a:t>-Turn off any streaming media applications that may take up bandwidth and resource-intensive applications that may be taxing to your computer.</a:t>
            </a:r>
          </a:p>
          <a:p>
            <a:pPr fontAlgn="base"/>
            <a:endParaRPr lang="en-US" sz="1100" dirty="0"/>
          </a:p>
          <a:p>
            <a:pPr fontAlgn="base"/>
            <a:r>
              <a:rPr lang="en-US" sz="1100" dirty="0"/>
              <a:t>-Set your desktop display to a neutral background and adjust display settings to a mid-range resolution (e.g., 1024 x 768) to improve the display for attendees with lesser settings. This is also the optimal setting for recording a meeting. </a:t>
            </a:r>
          </a:p>
          <a:p>
            <a:pPr fontAlgn="base"/>
            <a:r>
              <a:rPr lang="en-US" sz="1100" dirty="0"/>
              <a:t>-Clean up your computer’s desktop before a meeting. Eliminate wallpaper and icons that may distract your attendees. </a:t>
            </a:r>
          </a:p>
          <a:p>
            <a:pPr fontAlgn="base"/>
            <a:r>
              <a:rPr lang="en-US" sz="1100" dirty="0"/>
              <a:t>-Make the documents you wish to share easily accessible. </a:t>
            </a:r>
          </a:p>
          <a:p>
            <a:pPr fontAlgn="base"/>
            <a:r>
              <a:rPr lang="en-US" sz="1100" dirty="0"/>
              <a:t>-Run a trial meeting with a friend to anticipate questions and to familiarize yourself with the format of your online presentation.”</a:t>
            </a:r>
          </a:p>
          <a:p>
            <a:endParaRPr lang="en-US" sz="1100"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359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236538"/>
            <a:ext cx="2960688" cy="2220912"/>
          </a:xfrm>
        </p:spPr>
      </p:sp>
      <p:sp>
        <p:nvSpPr>
          <p:cNvPr id="3" name="Notes Placeholder 2"/>
          <p:cNvSpPr>
            <a:spLocks noGrp="1"/>
          </p:cNvSpPr>
          <p:nvPr>
            <p:ph type="body" idx="1"/>
          </p:nvPr>
        </p:nvSpPr>
        <p:spPr>
          <a:xfrm>
            <a:off x="218364" y="2565779"/>
            <a:ext cx="6878472" cy="6755641"/>
          </a:xfrm>
        </p:spPr>
        <p:txBody>
          <a:bodyPr/>
          <a:lstStyle/>
          <a:p>
            <a:pPr fontAlgn="base"/>
            <a:r>
              <a:rPr lang="en-US" sz="1100" dirty="0"/>
              <a:t>Managing the Session</a:t>
            </a:r>
          </a:p>
          <a:p>
            <a:pPr marL="176405" indent="-176405" fontAlgn="base">
              <a:buFont typeface="Arial" panose="020B0604020202020204" pitchFamily="34" charset="0"/>
              <a:buChar char="•"/>
            </a:pPr>
            <a:r>
              <a:rPr lang="en-US" sz="1100" dirty="0"/>
              <a:t> Call in to the meeting from a location where there is little or no background noise. </a:t>
            </a:r>
          </a:p>
          <a:p>
            <a:pPr marL="176405" indent="-176405" fontAlgn="base">
              <a:buFont typeface="Arial" panose="020B0604020202020204" pitchFamily="34" charset="0"/>
              <a:buChar char="•"/>
            </a:pPr>
            <a:r>
              <a:rPr lang="en-US" sz="1100" dirty="0"/>
              <a:t> Ask students to create a dedicated space for participating in online classes. Encourage them to coordinate with others in the same household so that they aren’t competing for network bandwidth  when attending a class.</a:t>
            </a:r>
          </a:p>
          <a:p>
            <a:pPr marL="176405" indent="-176405" fontAlgn="base">
              <a:buFont typeface="Arial" panose="020B0604020202020204" pitchFamily="34" charset="0"/>
              <a:buChar char="•"/>
            </a:pPr>
            <a:r>
              <a:rPr lang="en-US" sz="1100" dirty="0"/>
              <a:t>Consider globally muting participants at the start of the meeting to avoid noise issues. </a:t>
            </a:r>
          </a:p>
          <a:p>
            <a:pPr marL="176405" indent="-176405" fontAlgn="base">
              <a:buFont typeface="Arial" panose="020B0604020202020204" pitchFamily="34" charset="0"/>
              <a:buChar char="•"/>
            </a:pPr>
            <a:r>
              <a:rPr lang="en-US" sz="1100" dirty="0"/>
              <a:t>Turn off system prompts and sounds for when attendees join or leave a meeting. </a:t>
            </a:r>
          </a:p>
          <a:p>
            <a:pPr marL="176405" indent="-176405" fontAlgn="base">
              <a:buFont typeface="Arial" panose="020B0604020202020204" pitchFamily="34" charset="0"/>
              <a:buChar char="•"/>
            </a:pPr>
            <a:r>
              <a:rPr lang="en-US" sz="1100" dirty="0"/>
              <a:t>Avoid using cell and cordless phones because of static and use the phone handset or a headset instead of speakerphone because of background noise, tunnel effect and sentence clipping. </a:t>
            </a:r>
          </a:p>
          <a:p>
            <a:pPr marL="176405" indent="-176405" fontAlgn="base">
              <a:buFont typeface="Arial" panose="020B0604020202020204" pitchFamily="34" charset="0"/>
              <a:buChar char="•"/>
            </a:pPr>
            <a:r>
              <a:rPr lang="en-US" sz="1100" dirty="0"/>
              <a:t>Turn off your call waiting. The beep of a new call on another line is heard by everyone on the teleconference. </a:t>
            </a:r>
          </a:p>
          <a:p>
            <a:pPr marL="176405" indent="-176405" fontAlgn="base">
              <a:buFont typeface="Arial" panose="020B0604020202020204" pitchFamily="34" charset="0"/>
              <a:buChar char="•"/>
            </a:pPr>
            <a:r>
              <a:rPr lang="en-US" sz="1100" dirty="0"/>
              <a:t>Avoid putting your phone on hold during a teleconference. Your hold music will play into the conference call, and make it impossible for the other attendees to continue the meeting. </a:t>
            </a:r>
          </a:p>
          <a:p>
            <a:pPr marL="176405" indent="-176405" fontAlgn="base">
              <a:buFont typeface="Arial" panose="020B0604020202020204" pitchFamily="34" charset="0"/>
              <a:buChar char="•"/>
            </a:pPr>
            <a:r>
              <a:rPr lang="en-US" sz="1100" dirty="0"/>
              <a:t>Introduce yourself when you begin speaking and ask other attendees to also identify themselves before speaking. Not everyone in the meeting may know everyone else's voice. Ask participants to use large name tags if they don’t know each other. Before you begin, introduce everyone if necessary and provide a bit of background information so that everyone knows how the other members can potentially contribute.</a:t>
            </a:r>
          </a:p>
          <a:p>
            <a:pPr marL="176405" indent="-176405" fontAlgn="base">
              <a:buFont typeface="Arial" panose="020B0604020202020204" pitchFamily="34" charset="0"/>
              <a:buChar char="•"/>
            </a:pPr>
            <a:r>
              <a:rPr lang="en-US" sz="1100" dirty="0"/>
              <a:t>If you find you are having a sound quality issue, hang up and dial back in. Sometimes these problems clear themselves up when the bad connection is terminated.</a:t>
            </a:r>
          </a:p>
          <a:p>
            <a:pPr marL="176405" indent="-176405" fontAlgn="base">
              <a:buFont typeface="Arial" panose="020B0604020202020204" pitchFamily="34" charset="0"/>
              <a:buChar char="•"/>
            </a:pPr>
            <a:r>
              <a:rPr lang="en-US" sz="1100" dirty="0"/>
              <a:t>Ideally, use a headset and microphone</a:t>
            </a:r>
          </a:p>
          <a:p>
            <a:pPr marL="176405" indent="-176405" fontAlgn="base">
              <a:buFont typeface="Arial" panose="020B0604020202020204" pitchFamily="34" charset="0"/>
              <a:buChar char="•"/>
            </a:pPr>
            <a:endParaRPr lang="en-US" sz="600" dirty="0"/>
          </a:p>
          <a:p>
            <a:pPr marL="176405" indent="-176405" fontAlgn="base">
              <a:buFont typeface="Arial" panose="020B0604020202020204" pitchFamily="34" charset="0"/>
              <a:buChar char="•"/>
            </a:pPr>
            <a:r>
              <a:rPr lang="en-US" sz="1100" dirty="0"/>
              <a:t>Start the session</a:t>
            </a:r>
            <a:r>
              <a:rPr lang="en-US" sz="1100" baseline="0" dirty="0"/>
              <a:t> with instructions on the screen that read similar to these:</a:t>
            </a:r>
          </a:p>
          <a:p>
            <a:pPr marL="646818" lvl="1" indent="-176405" fontAlgn="base">
              <a:buFont typeface="Arial" panose="020B0604020202020204" pitchFamily="34" charset="0"/>
              <a:buChar char="•"/>
            </a:pPr>
            <a:r>
              <a:rPr lang="en-US" sz="1100" dirty="0"/>
              <a:t> Mute your device by clicking your mute icon.</a:t>
            </a:r>
          </a:p>
          <a:p>
            <a:pPr marL="646818" lvl="1" indent="-176405" fontAlgn="base">
              <a:buFont typeface="Arial" panose="020B0604020202020204" pitchFamily="34" charset="0"/>
              <a:buChar char="•"/>
            </a:pPr>
            <a:r>
              <a:rPr lang="en-US" sz="1100" dirty="0"/>
              <a:t>  Make sure you are in a quiet room so you can focus and without background noise.</a:t>
            </a:r>
          </a:p>
          <a:p>
            <a:pPr marL="646818" lvl="1" indent="-176405" fontAlgn="base">
              <a:buFont typeface="Arial" panose="020B0604020202020204" pitchFamily="34" charset="0"/>
              <a:buChar char="•"/>
            </a:pPr>
            <a:r>
              <a:rPr lang="en-US" sz="1100" dirty="0"/>
              <a:t>  If you have questions, submit a comment by clicking the comment or chat icon.</a:t>
            </a:r>
          </a:p>
          <a:p>
            <a:pPr marL="646818" lvl="1" indent="-176405" fontAlgn="base">
              <a:buFont typeface="Arial" panose="020B0604020202020204" pitchFamily="34" charset="0"/>
              <a:buChar char="•"/>
            </a:pPr>
            <a:r>
              <a:rPr lang="en-US" sz="1100" dirty="0"/>
              <a:t>  Class/Instructor will be starting soon.</a:t>
            </a:r>
          </a:p>
          <a:p>
            <a:pPr marL="646818" lvl="1" indent="-176405" fontAlgn="base">
              <a:buFont typeface="Arial" panose="020B0604020202020204" pitchFamily="34" charset="0"/>
              <a:buChar char="•"/>
            </a:pPr>
            <a:r>
              <a:rPr lang="en-US" sz="1100" dirty="0"/>
              <a:t>  Include instructions for re-logging in if outages occur.</a:t>
            </a:r>
          </a:p>
          <a:p>
            <a:pPr marL="646818" lvl="1" indent="-176405" fontAlgn="base">
              <a:buFont typeface="Arial" panose="020B0604020202020204" pitchFamily="34" charset="0"/>
              <a:buChar char="•"/>
            </a:pPr>
            <a:endParaRPr lang="en-US" sz="600" dirty="0"/>
          </a:p>
          <a:p>
            <a:pPr marL="176405" indent="-176405" fontAlgn="base">
              <a:buFont typeface="Arial" panose="020B0604020202020204" pitchFamily="34" charset="0"/>
              <a:buChar char="•"/>
            </a:pPr>
            <a:r>
              <a:rPr lang="en-US" sz="1100" dirty="0"/>
              <a:t> Prepare a videoconferencing etiquette summary for your participants so they know not to tap their pens on the table, shuffle papers, place materials on top of the microphone, as well as when they should mute their microphones and how you would like them to interact with the rest of the class.</a:t>
            </a:r>
          </a:p>
          <a:p>
            <a:pPr marL="646818" lvl="1" indent="-176405" fontAlgn="base">
              <a:buFont typeface="Arial" panose="020B0604020202020204" pitchFamily="34" charset="0"/>
              <a:buChar char="•"/>
            </a:pPr>
            <a:r>
              <a:rPr lang="en-US" sz="1100" dirty="0"/>
              <a:t>Don’t interrupt a speaker.</a:t>
            </a:r>
          </a:p>
          <a:p>
            <a:pPr marL="646818" lvl="1" indent="-176405" fontAlgn="base">
              <a:buFont typeface="Arial" panose="020B0604020202020204" pitchFamily="34" charset="0"/>
              <a:buChar char="•"/>
            </a:pPr>
            <a:r>
              <a:rPr lang="en-US" sz="1100" dirty="0"/>
              <a:t>Don’t shift and move about etc.</a:t>
            </a:r>
          </a:p>
          <a:p>
            <a:pPr marL="646818" lvl="1" indent="-176405" fontAlgn="base">
              <a:buFont typeface="Arial" panose="020B0604020202020204" pitchFamily="34" charset="0"/>
              <a:buChar char="•"/>
            </a:pPr>
            <a:r>
              <a:rPr lang="en-US" sz="1100" dirty="0"/>
              <a:t>Don’t lean into the camera, towards listeners; this will look too aggressive.</a:t>
            </a:r>
          </a:p>
          <a:p>
            <a:pPr marL="646818" lvl="1" indent="-176405" fontAlgn="base">
              <a:buFont typeface="Arial" panose="020B0604020202020204" pitchFamily="34" charset="0"/>
              <a:buChar char="•"/>
            </a:pPr>
            <a:r>
              <a:rPr lang="en-US" sz="1100" dirty="0"/>
              <a:t>Keep reasonably still and refrain from hand gestures to avoid creating distractions. Use slower and smaller movements than you would in normal face-to-face conversations.</a:t>
            </a:r>
          </a:p>
          <a:p>
            <a:pPr marL="646818" lvl="1" indent="-176405" fontAlgn="base">
              <a:buFont typeface="Arial" panose="020B0604020202020204" pitchFamily="34" charset="0"/>
              <a:buChar char="•"/>
            </a:pPr>
            <a:r>
              <a:rPr lang="en-US" sz="1100" dirty="0"/>
              <a:t>Have a predetermined procedure for asking, acknowledging and dealing with questions.</a:t>
            </a:r>
          </a:p>
          <a:p>
            <a:pPr marL="646818" lvl="1" indent="-176405" fontAlgn="base">
              <a:buFont typeface="Arial" panose="020B0604020202020204" pitchFamily="34" charset="0"/>
              <a:buChar char="•"/>
            </a:pPr>
            <a:r>
              <a:rPr lang="en-US" sz="1100" dirty="0"/>
              <a:t>Remember: people can see you even if you aren’t the one talking. Mind your body language.</a:t>
            </a:r>
          </a:p>
          <a:p>
            <a:pPr marL="176405" indent="-176405" fontAlgn="base">
              <a:buFont typeface="Arial" panose="020B0604020202020204" pitchFamily="34" charset="0"/>
              <a:buChar char="•"/>
            </a:pPr>
            <a:endParaRPr lang="en-US" sz="600" dirty="0">
              <a:solidFill>
                <a:srgbClr val="FF0000"/>
              </a:solidFill>
            </a:endParaRPr>
          </a:p>
          <a:p>
            <a:pPr marL="176405" indent="-176405" fontAlgn="base">
              <a:buFont typeface="Arial" panose="020B0604020202020204" pitchFamily="34" charset="0"/>
              <a:buChar char="•"/>
            </a:pPr>
            <a:r>
              <a:rPr lang="en-US" sz="1100" dirty="0"/>
              <a:t>Hint: send out a reminder of the webinar/virtual training session the day before, and again one hour before the session starts. This will reduce the number of people who will email  you at the start time of the training.</a:t>
            </a:r>
          </a:p>
        </p:txBody>
      </p:sp>
      <p:sp>
        <p:nvSpPr>
          <p:cNvPr id="4" name="Slide Number Placeholder 3"/>
          <p:cNvSpPr>
            <a:spLocks noGrp="1"/>
          </p:cNvSpPr>
          <p:nvPr>
            <p:ph type="sldNum" idx="10"/>
          </p:nvPr>
        </p:nvSpPr>
        <p:spPr>
          <a:xfrm>
            <a:off x="4143588" y="9321420"/>
            <a:ext cx="3169917" cy="278113"/>
          </a:xfrm>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78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141288"/>
            <a:ext cx="3587750" cy="2690812"/>
          </a:xfrm>
        </p:spPr>
      </p:sp>
      <p:sp>
        <p:nvSpPr>
          <p:cNvPr id="3" name="Notes Placeholder 2"/>
          <p:cNvSpPr>
            <a:spLocks noGrp="1"/>
          </p:cNvSpPr>
          <p:nvPr>
            <p:ph type="body" idx="1"/>
          </p:nvPr>
        </p:nvSpPr>
        <p:spPr>
          <a:xfrm>
            <a:off x="357188" y="2988860"/>
            <a:ext cx="6641835" cy="5892250"/>
          </a:xfrm>
        </p:spPr>
        <p:txBody>
          <a:bodyPr/>
          <a:lstStyle/>
          <a:p>
            <a:pPr fontAlgn="base"/>
            <a:r>
              <a:rPr lang="en-US" dirty="0"/>
              <a:t>Managing Session</a:t>
            </a:r>
          </a:p>
          <a:p>
            <a:pPr fontAlgn="base"/>
            <a:r>
              <a:rPr lang="en-US" dirty="0"/>
              <a:t>• Arrive early to greet the attendees as they arrive and start the meeting on time. It also helps to have a welcome presentation running during this time. Your presence in these opening minutes can help establish the tone and direction of the meeting. </a:t>
            </a:r>
          </a:p>
          <a:p>
            <a:pPr fontAlgn="base"/>
            <a:r>
              <a:rPr lang="en-US" dirty="0"/>
              <a:t>• Provide an agenda at the start of the meeting, including estimated duration, and stick to it. </a:t>
            </a:r>
          </a:p>
          <a:p>
            <a:pPr fontAlgn="base"/>
            <a:r>
              <a:rPr lang="en-US" dirty="0"/>
              <a:t>• Inform attendees what the purpose/goal of the meeting is, what to expect and when and how to ask questions and participate in the meeting. </a:t>
            </a:r>
          </a:p>
          <a:p>
            <a:pPr fontAlgn="base"/>
            <a:r>
              <a:rPr lang="en-US" dirty="0"/>
              <a:t>• Provide information on how to use equipment or services and how to get assistance if needed. It can be challenging to engage remote participants. This is exacerbated by the nature of those who may be technically challenged or who are having difficulty connecting.</a:t>
            </a:r>
          </a:p>
          <a:p>
            <a:pPr fontAlgn="base"/>
            <a:endParaRPr lang="en-US" dirty="0"/>
          </a:p>
          <a:p>
            <a:pPr fontAlgn="base"/>
            <a:r>
              <a:rPr lang="en-US" dirty="0"/>
              <a:t>Give students an overview of how everything will work, provide them with technology support and rules. </a:t>
            </a:r>
          </a:p>
          <a:p>
            <a:pPr fontAlgn="base"/>
            <a:endParaRPr lang="en-US" dirty="0"/>
          </a:p>
          <a:p>
            <a:pPr fontAlgn="base"/>
            <a:r>
              <a:rPr lang="en-US" dirty="0"/>
              <a:t>Materials (print, video, video streaming, online) relevant to the topic should have been provided to participants in advance. This will also include a recommended agenda for the live videoconference link.</a:t>
            </a:r>
          </a:p>
          <a:p>
            <a:pPr fontAlgn="base"/>
            <a:endParaRPr lang="en-US" dirty="0"/>
          </a:p>
          <a:p>
            <a:pPr fontAlgn="base"/>
            <a:r>
              <a:rPr lang="en-US" dirty="0"/>
              <a:t>• If at all possible have another</a:t>
            </a:r>
            <a:r>
              <a:rPr lang="en-US" baseline="0" dirty="0"/>
              <a:t> instructor available</a:t>
            </a:r>
            <a:r>
              <a:rPr lang="en-US" dirty="0"/>
              <a:t> to monitor and respond to the chat or comments log when someone is presenting. </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50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431800"/>
            <a:ext cx="3149600" cy="2363788"/>
          </a:xfrm>
        </p:spPr>
      </p:sp>
      <p:sp>
        <p:nvSpPr>
          <p:cNvPr id="3" name="Notes Placeholder 2"/>
          <p:cNvSpPr>
            <a:spLocks noGrp="1"/>
          </p:cNvSpPr>
          <p:nvPr>
            <p:ph type="body" idx="1"/>
          </p:nvPr>
        </p:nvSpPr>
        <p:spPr>
          <a:xfrm>
            <a:off x="357188" y="3207224"/>
            <a:ext cx="6641835" cy="5673886"/>
          </a:xfrm>
        </p:spPr>
        <p:txBody>
          <a:bodyPr/>
          <a:lstStyle/>
          <a:p>
            <a:pPr fontAlgn="base"/>
            <a:r>
              <a:rPr lang="en-US" dirty="0"/>
              <a:t>Online classes can be a bit more challenging because there is more distance between the student and the instructor. Remind students to:</a:t>
            </a:r>
          </a:p>
          <a:p>
            <a:pPr marL="176405" indent="-176405" fontAlgn="base">
              <a:buFont typeface="Arial" panose="020B0604020202020204" pitchFamily="34" charset="0"/>
              <a:buChar char="•"/>
            </a:pPr>
            <a:r>
              <a:rPr lang="en-US" dirty="0"/>
              <a:t>minimize distractions, but they will need to prepare themselves to follow along with the lecture. </a:t>
            </a:r>
          </a:p>
          <a:p>
            <a:pPr marL="176405" indent="-176405" fontAlgn="base">
              <a:buFont typeface="Arial" panose="020B0604020202020204" pitchFamily="34" charset="0"/>
              <a:buChar char="•"/>
            </a:pPr>
            <a:r>
              <a:rPr lang="en-US" dirty="0"/>
              <a:t>take breaks between sessions to move around also helps. </a:t>
            </a:r>
          </a:p>
          <a:p>
            <a:pPr marL="176405" indent="-176405" fontAlgn="base">
              <a:buFont typeface="Arial" panose="020B0604020202020204" pitchFamily="34" charset="0"/>
              <a:buChar char="•"/>
            </a:pPr>
            <a:r>
              <a:rPr lang="en-US" dirty="0"/>
              <a:t>take class notes just as they would if they were sitting in a classroom. In other words, treat it as much as possible as if each person were in class with the instructor in front and surrounded by other classmates. </a:t>
            </a:r>
          </a:p>
          <a:p>
            <a:pPr marL="176405" indent="-176405" fontAlgn="base">
              <a:buFont typeface="Arial" panose="020B0604020202020204" pitchFamily="34" charset="0"/>
              <a:buChar char="•"/>
            </a:pPr>
            <a:r>
              <a:rPr lang="en-US" dirty="0"/>
              <a:t>practice active participation and holding themselves accountable for their own success.</a:t>
            </a:r>
          </a:p>
          <a:p>
            <a:pPr marL="176405" indent="-176405" fontAlgn="base">
              <a:buFont typeface="Arial" panose="020B0604020202020204" pitchFamily="34" charset="0"/>
              <a:buChar char="•"/>
            </a:pPr>
            <a:r>
              <a:rPr lang="en-US" dirty="0"/>
              <a:t>use the same etiquette that they would during a live class.</a:t>
            </a:r>
          </a:p>
          <a:p>
            <a:pPr fontAlgn="base"/>
            <a:endParaRPr lang="en-US" dirty="0"/>
          </a:p>
          <a:p>
            <a:pPr marL="176405" indent="-176405" defTabSz="470413" fontAlgn="base">
              <a:buFont typeface="Arial" panose="020B0604020202020204" pitchFamily="34" charset="0"/>
              <a:buChar char="•"/>
              <a:defRPr/>
            </a:pPr>
            <a:r>
              <a:rPr lang="en-US" dirty="0"/>
              <a:t>Encourage participation by using open questions such as "What would you suggest?" and "How do you feel about?" </a:t>
            </a:r>
          </a:p>
          <a:p>
            <a:pPr marL="176405" indent="-176405" defTabSz="470413" fontAlgn="base">
              <a:buFont typeface="Arial" panose="020B0604020202020204" pitchFamily="34" charset="0"/>
              <a:buChar char="•"/>
              <a:defRPr/>
            </a:pPr>
            <a:r>
              <a:rPr lang="en-US" dirty="0"/>
              <a:t>The instructor will need to continue to engage participants and re-engage. To do this, ask questions to specific attendees. Ensure that visuals are engaging and text is kept at a minimum.</a:t>
            </a:r>
          </a:p>
          <a:p>
            <a:pPr marL="176405" indent="-176405" defTabSz="470413" fontAlgn="base">
              <a:buFont typeface="Arial" panose="020B0604020202020204" pitchFamily="34" charset="0"/>
              <a:buChar char="•"/>
              <a:defRPr/>
            </a:pPr>
            <a:r>
              <a:rPr lang="en-US" dirty="0"/>
              <a:t>The more active engagement the instructor has, the better the learning experience will be.  The instructor shouldn’t speak at them for the duration of the training.  This is a lecture and for many disengaging.</a:t>
            </a:r>
          </a:p>
          <a:p>
            <a:pPr fontAlgn="base"/>
            <a:endParaRPr lang="en-US" dirty="0"/>
          </a:p>
          <a:p>
            <a:pPr defTabSz="470413">
              <a:defRPr/>
            </a:pPr>
            <a:r>
              <a:rPr lang="en-US" dirty="0"/>
              <a:t>Participants are expected to meet for the whole allocated virtual training time (ideally under 2 hours).</a:t>
            </a:r>
            <a:r>
              <a:rPr lang="en-US" baseline="0" dirty="0"/>
              <a:t> The instructor must maintain that schedule to keep consistent student participation.</a:t>
            </a:r>
          </a:p>
          <a:p>
            <a:pPr defTabSz="470413">
              <a:defRPr/>
            </a:pPr>
            <a:endParaRPr lang="en-US" dirty="0"/>
          </a:p>
          <a:p>
            <a:pPr defTabSz="470413">
              <a:defRPr/>
            </a:pPr>
            <a:r>
              <a:rPr lang="en-US" dirty="0"/>
              <a:t>End the meeting clearly. Make sure all the attendees know that the class session is formally over and stay on the line to address any last questions.</a:t>
            </a:r>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75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269875"/>
            <a:ext cx="3125788" cy="2343150"/>
          </a:xfrm>
        </p:spPr>
      </p:sp>
      <p:sp>
        <p:nvSpPr>
          <p:cNvPr id="3" name="Notes Placeholder 2"/>
          <p:cNvSpPr>
            <a:spLocks noGrp="1"/>
          </p:cNvSpPr>
          <p:nvPr>
            <p:ph type="body" idx="1"/>
          </p:nvPr>
        </p:nvSpPr>
        <p:spPr>
          <a:xfrm>
            <a:off x="357188" y="2715904"/>
            <a:ext cx="6739648" cy="6403569"/>
          </a:xfrm>
        </p:spPr>
        <p:txBody>
          <a:bodyPr/>
          <a:lstStyle/>
          <a:p>
            <a:pPr defTabSz="470413">
              <a:defRPr/>
            </a:pPr>
            <a:r>
              <a:rPr lang="en-US" sz="1100" dirty="0"/>
              <a:t>Online classes take substantial pre-planning and time. Once members sign up there needs to be time to gather payment and get the course material to the students</a:t>
            </a:r>
          </a:p>
          <a:p>
            <a:pPr defTabSz="470413">
              <a:defRPr/>
            </a:pPr>
            <a:endParaRPr lang="en-US" sz="1100" dirty="0"/>
          </a:p>
          <a:p>
            <a:pPr defTabSz="470413">
              <a:defRPr/>
            </a:pPr>
            <a:r>
              <a:rPr lang="en-US" sz="1100" dirty="0"/>
              <a:t>ROSTER: Use the standard course registration form that your flotilla uses, with special emphasis on email addresses since this will be the standard</a:t>
            </a:r>
            <a:r>
              <a:rPr lang="en-US" sz="1100" baseline="0" dirty="0"/>
              <a:t> method of communications other than the actual class. Confirm street addresses since you will be sending course books to the student prior to commencement of class. Many flotilla have developed spreadsheets to keep track of student information, grades, payment, birthdates, etc. for internal uses, transfer of information to state agencies, and marketing to the student base of other courses.</a:t>
            </a:r>
          </a:p>
          <a:p>
            <a:pPr defTabSz="470413">
              <a:defRPr/>
            </a:pPr>
            <a:endParaRPr lang="en-US" sz="1100" baseline="0" dirty="0"/>
          </a:p>
          <a:p>
            <a:pPr defTabSz="470413">
              <a:defRPr/>
            </a:pPr>
            <a:r>
              <a:rPr lang="en-US" sz="1100" baseline="0" dirty="0"/>
              <a:t>PAYMENTS: Be flexible with accepting course payments. Consider adding additional costs for postage of sending the course book and the completion certificate</a:t>
            </a:r>
          </a:p>
          <a:p>
            <a:pPr marL="176405" indent="-176405" defTabSz="470413">
              <a:buFont typeface="Arial" panose="020B0604020202020204" pitchFamily="34" charset="0"/>
              <a:buChar char="•"/>
              <a:defRPr/>
            </a:pPr>
            <a:r>
              <a:rPr lang="en-US" sz="1100" baseline="0" dirty="0"/>
              <a:t>PayPal </a:t>
            </a:r>
          </a:p>
          <a:p>
            <a:pPr marL="176405" indent="-176405" defTabSz="470413">
              <a:buFont typeface="Arial" panose="020B0604020202020204" pitchFamily="34" charset="0"/>
              <a:buChar char="•"/>
              <a:defRPr/>
            </a:pPr>
            <a:r>
              <a:rPr lang="en-US" sz="1100" baseline="0" dirty="0"/>
              <a:t>Square</a:t>
            </a:r>
          </a:p>
          <a:p>
            <a:pPr marL="176405" indent="-176405" defTabSz="470413">
              <a:buFont typeface="Arial" panose="020B0604020202020204" pitchFamily="34" charset="0"/>
              <a:buChar char="•"/>
              <a:defRPr/>
            </a:pPr>
            <a:r>
              <a:rPr lang="en-US" sz="1100" baseline="0" dirty="0"/>
              <a:t>Checks</a:t>
            </a:r>
          </a:p>
          <a:p>
            <a:pPr marL="176405" indent="-176405" defTabSz="470413">
              <a:buFont typeface="Arial" panose="020B0604020202020204" pitchFamily="34" charset="0"/>
              <a:buChar char="•"/>
              <a:defRPr/>
            </a:pPr>
            <a:endParaRPr lang="en-US" sz="1100" baseline="0" dirty="0"/>
          </a:p>
          <a:p>
            <a:pPr defTabSz="470413">
              <a:defRPr/>
            </a:pPr>
            <a:r>
              <a:rPr lang="en-US" sz="1100" baseline="0" dirty="0"/>
              <a:t>ATTENDANCE: Prior to each class session take attendance. If there is enough bandwidth to allow student video, this is another way to take attendance and to assure the class member is still engaged.</a:t>
            </a:r>
          </a:p>
          <a:p>
            <a:pPr defTabSz="470413">
              <a:defRPr/>
            </a:pPr>
            <a:r>
              <a:rPr lang="en-US" sz="1100" baseline="0" dirty="0"/>
              <a:t>NOTE: classes will have to be broken into “bite-size” pieces – one day ABS classes or even two-day ABS classes won’t work in an online environment</a:t>
            </a:r>
          </a:p>
          <a:p>
            <a:pPr defTabSz="470413">
              <a:defRPr/>
            </a:pPr>
            <a:endParaRPr lang="en-US" sz="1100" baseline="0" dirty="0"/>
          </a:p>
          <a:p>
            <a:pPr defTabSz="470413">
              <a:defRPr/>
            </a:pPr>
            <a:r>
              <a:rPr lang="en-US" sz="1100" baseline="0" dirty="0"/>
              <a:t>TESTING: There are several avenues of thought on testing:</a:t>
            </a:r>
          </a:p>
          <a:p>
            <a:pPr marL="176405" indent="-176405" defTabSz="470413">
              <a:buFont typeface="Arial" panose="020B0604020202020204" pitchFamily="34" charset="0"/>
              <a:buChar char="•"/>
              <a:defRPr/>
            </a:pPr>
            <a:r>
              <a:rPr lang="en-US" sz="1100" baseline="0" dirty="0"/>
              <a:t>Trust the integrity of the students to take the exam at home and not look up answers in the text. The exam may be mailed to them or presented as a PDF for downloading</a:t>
            </a:r>
          </a:p>
          <a:p>
            <a:pPr marL="176405" indent="-176405" defTabSz="470413">
              <a:buFont typeface="Arial" panose="020B0604020202020204" pitchFamily="34" charset="0"/>
              <a:buChar char="•"/>
              <a:defRPr/>
            </a:pPr>
            <a:r>
              <a:rPr lang="en-US" sz="1100" baseline="0" dirty="0"/>
              <a:t>Depending on the state and if they offer a correspondence course themselves, then use the same instructions the state uses:</a:t>
            </a:r>
          </a:p>
          <a:p>
            <a:pPr marL="646818" lvl="1" indent="-176405" defTabSz="470413">
              <a:buFont typeface="Arial" panose="020B0604020202020204" pitchFamily="34" charset="0"/>
              <a:buChar char="•"/>
              <a:defRPr/>
            </a:pPr>
            <a:r>
              <a:rPr lang="en-US" sz="1100" baseline="0" dirty="0"/>
              <a:t>One state uses the following instructions: </a:t>
            </a:r>
            <a:r>
              <a:rPr lang="en-US" sz="1100" i="1" baseline="0" dirty="0"/>
              <a:t>all answers must be your own and you may not use any reference material while taking the exam</a:t>
            </a:r>
            <a:r>
              <a:rPr lang="en-US" sz="1100" baseline="0" dirty="0"/>
              <a:t>. </a:t>
            </a:r>
          </a:p>
          <a:p>
            <a:pPr marL="176405" indent="-176405" defTabSz="470413">
              <a:buFont typeface="Arial" panose="020B0604020202020204" pitchFamily="34" charset="0"/>
              <a:buChar char="•"/>
              <a:defRPr/>
            </a:pPr>
            <a:r>
              <a:rPr lang="en-US" sz="1100" baseline="0" dirty="0"/>
              <a:t>Place the exam online in a program like Survey Monkey or Google Forms – this takes some technical expertise to accomplish</a:t>
            </a:r>
          </a:p>
          <a:p>
            <a:pPr marL="176405" indent="-176405" defTabSz="470413">
              <a:buFont typeface="Arial" panose="020B0604020202020204" pitchFamily="34" charset="0"/>
              <a:buChar char="•"/>
              <a:defRPr/>
            </a:pPr>
            <a:r>
              <a:rPr lang="en-US" sz="1100" baseline="0" dirty="0"/>
              <a:t>Dedicate a class session to the final exam – place up a question on the screen, have the student write down their answer and then move on to the next questions. This is difficult to achieve ideal timing since some students take longer than others to think of an answer or may even have to translate the question if English is a second language</a:t>
            </a:r>
          </a:p>
          <a:p>
            <a:pPr marL="176405" indent="-176405" defTabSz="470413">
              <a:buFont typeface="Arial" panose="020B0604020202020204" pitchFamily="34" charset="0"/>
              <a:buChar char="•"/>
              <a:defRPr/>
            </a:pPr>
            <a:endParaRPr lang="en-US" sz="1100" baseline="0" dirty="0"/>
          </a:p>
          <a:p>
            <a:pPr defTabSz="470413">
              <a:defRPr/>
            </a:pPr>
            <a:r>
              <a:rPr lang="en-US" sz="1100" baseline="0" dirty="0"/>
              <a:t>COMPLETION CERTIFICATE: Once it is determined that the student has passed, either mail the certificate to the student or send a PDF file that they can print out</a:t>
            </a:r>
          </a:p>
          <a:p>
            <a:pPr defTabSz="470413">
              <a:defRPr/>
            </a:pPr>
            <a:endParaRPr lang="en-US" sz="1100" baseline="0" dirty="0"/>
          </a:p>
          <a:p>
            <a:pPr marL="176405" indent="-176405" defTabSz="470413">
              <a:buFont typeface="Arial" panose="020B0604020202020204" pitchFamily="34" charset="0"/>
              <a:buChar char="•"/>
              <a:defRPr/>
            </a:pPr>
            <a:endParaRPr lang="en-US" sz="1100" baseline="0" dirty="0"/>
          </a:p>
          <a:p>
            <a:pPr defTabSz="470413">
              <a:defRPr/>
            </a:pPr>
            <a:endParaRPr lang="en-US" sz="1100" baseline="0" dirty="0"/>
          </a:p>
          <a:p>
            <a:pPr defTabSz="470413">
              <a:defRPr/>
            </a:pPr>
            <a:endParaRPr lang="en-US" sz="1100" dirty="0"/>
          </a:p>
          <a:p>
            <a:pPr defTabSz="470413">
              <a:defRPr/>
            </a:pPr>
            <a:endParaRPr lang="en-US" sz="1100" dirty="0"/>
          </a:p>
          <a:p>
            <a:pPr defTabSz="470413">
              <a:defRPr/>
            </a:pPr>
            <a:endParaRPr lang="en-US" sz="1100" dirty="0"/>
          </a:p>
          <a:p>
            <a:endParaRPr lang="en-US" sz="1100"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39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800225" y="433388"/>
            <a:ext cx="3957638" cy="2968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471488" y="3643313"/>
            <a:ext cx="6429375" cy="5237796"/>
          </a:xfrm>
          <a:prstGeom prst="rect">
            <a:avLst/>
          </a:prstGeom>
          <a:noFill/>
          <a:ln>
            <a:noFill/>
          </a:ln>
        </p:spPr>
        <p:txBody>
          <a:bodyPr lIns="96614" tIns="48281" rIns="96614" bIns="48281" anchor="t" anchorCtr="0">
            <a:noAutofit/>
          </a:bodyPr>
          <a:lstStyle/>
          <a:p>
            <a:pPr>
              <a:buSzPct val="25000"/>
            </a:pPr>
            <a:endParaRPr dirty="0"/>
          </a:p>
        </p:txBody>
      </p:sp>
      <p:sp>
        <p:nvSpPr>
          <p:cNvPr id="87" name="Shape 87"/>
          <p:cNvSpPr txBox="1">
            <a:spLocks noGrp="1"/>
          </p:cNvSpPr>
          <p:nvPr>
            <p:ph type="sldNum" idx="12"/>
          </p:nvPr>
        </p:nvSpPr>
        <p:spPr>
          <a:xfrm>
            <a:off x="4143588" y="9119474"/>
            <a:ext cx="3169917" cy="480060"/>
          </a:xfrm>
          <a:prstGeom prst="rect">
            <a:avLst/>
          </a:prstGeom>
          <a:noFill/>
          <a:ln>
            <a:noFill/>
          </a:ln>
        </p:spPr>
        <p:txBody>
          <a:bodyPr lIns="96614" tIns="48281" rIns="96614" bIns="48281"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186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839913" y="344488"/>
            <a:ext cx="3746500" cy="28098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342900" y="3357563"/>
            <a:ext cx="6443663" cy="5535733"/>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Many potential students cannot travel to attend classes in person</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If you record the presentation, you must inform your audience if their questions or faces will be recorded.</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076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568450" y="177800"/>
            <a:ext cx="3394075" cy="25447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371476" y="2971800"/>
            <a:ext cx="6419850" cy="5689044"/>
          </a:xfrm>
          <a:prstGeom prst="rect">
            <a:avLst/>
          </a:prstGeom>
          <a:noFill/>
          <a:ln>
            <a:noFill/>
          </a:ln>
        </p:spPr>
        <p:txBody>
          <a:bodyPr lIns="93900" tIns="46925" rIns="93900" bIns="46925"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Remember to introduce instructors </a:t>
            </a:r>
            <a:r>
              <a:rPr lang="en-US" sz="1200" b="0"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students</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With participants being connected only via an electronic link, chances for interpersonal interaction are fewer than in a classroom.</a:t>
            </a: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Electronic meetings can be greatly affected by background noise if participants microphones are left open (turned on).</a:t>
            </a: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4008705" y="8893296"/>
            <a:ext cx="3066730" cy="468154"/>
          </a:xfrm>
          <a:prstGeom prst="rect">
            <a:avLst/>
          </a:prstGeom>
          <a:noFill/>
          <a:ln>
            <a:noFill/>
          </a:ln>
        </p:spPr>
        <p:txBody>
          <a:bodyPr lIns="93900" tIns="46925" rIns="93900" bIns="469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745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0" y="246063"/>
            <a:ext cx="3094038" cy="2319337"/>
          </a:xfrm>
        </p:spPr>
      </p:sp>
      <p:sp>
        <p:nvSpPr>
          <p:cNvPr id="3" name="Notes Placeholder 2"/>
          <p:cNvSpPr>
            <a:spLocks noGrp="1"/>
          </p:cNvSpPr>
          <p:nvPr>
            <p:ph type="body" idx="1"/>
          </p:nvPr>
        </p:nvSpPr>
        <p:spPr>
          <a:xfrm>
            <a:off x="474561" y="2879679"/>
            <a:ext cx="6417557" cy="5781166"/>
          </a:xfrm>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5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354013"/>
            <a:ext cx="3449638" cy="2587625"/>
          </a:xfrm>
        </p:spPr>
      </p:sp>
      <p:sp>
        <p:nvSpPr>
          <p:cNvPr id="3" name="Notes Placeholder 2"/>
          <p:cNvSpPr>
            <a:spLocks noGrp="1"/>
          </p:cNvSpPr>
          <p:nvPr>
            <p:ph type="body" idx="1"/>
          </p:nvPr>
        </p:nvSpPr>
        <p:spPr>
          <a:xfrm>
            <a:off x="474562" y="3125337"/>
            <a:ext cx="6513092" cy="5535507"/>
          </a:xfrm>
        </p:spPr>
        <p:txBody>
          <a:bodyPr/>
          <a:lstStyle/>
          <a:p>
            <a:r>
              <a:rPr lang="en-US" dirty="0"/>
              <a:t>Whether your meeting service is a no-charge service or a paid service, know your terms and conditions, such as</a:t>
            </a:r>
          </a:p>
          <a:p>
            <a:endParaRPr lang="en-US" dirty="0"/>
          </a:p>
          <a:p>
            <a:r>
              <a:rPr lang="en-US" dirty="0"/>
              <a:t>	Maximum number of participants</a:t>
            </a:r>
            <a:br>
              <a:rPr lang="en-US" dirty="0"/>
            </a:br>
            <a:r>
              <a:rPr lang="en-US" dirty="0"/>
              <a:t>	How to use the service’s session recording capability, and possible storage charges for retaining previously recorded sessions.</a:t>
            </a:r>
            <a:br>
              <a:rPr lang="en-US" dirty="0"/>
            </a:br>
            <a:r>
              <a:rPr lang="en-US" dirty="0"/>
              <a:t>	The service’s policies on participant privacy issues.</a:t>
            </a:r>
          </a:p>
          <a:p>
            <a:r>
              <a:rPr lang="en-US" dirty="0"/>
              <a:t>	Join by invite only</a:t>
            </a:r>
          </a:p>
          <a:p>
            <a:r>
              <a:rPr lang="en-US" dirty="0"/>
              <a:t>	Password protection, etc.</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87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292100"/>
            <a:ext cx="2886075" cy="2165350"/>
          </a:xfrm>
        </p:spPr>
      </p:sp>
      <p:sp>
        <p:nvSpPr>
          <p:cNvPr id="3" name="Notes Placeholder 2"/>
          <p:cNvSpPr>
            <a:spLocks noGrp="1"/>
          </p:cNvSpPr>
          <p:nvPr>
            <p:ph type="body" idx="1"/>
          </p:nvPr>
        </p:nvSpPr>
        <p:spPr>
          <a:xfrm>
            <a:off x="357188" y="2906972"/>
            <a:ext cx="6641835" cy="5974137"/>
          </a:xfrm>
        </p:spPr>
        <p:txBody>
          <a:bodyPr/>
          <a:lstStyle/>
          <a:p>
            <a:pPr fontAlgn="base"/>
            <a:r>
              <a:rPr lang="en-US" b="1" dirty="0"/>
              <a:t>Prior to Meeting or Class Start  </a:t>
            </a:r>
          </a:p>
          <a:p>
            <a:pPr fontAlgn="base"/>
            <a:r>
              <a:rPr lang="en-US" u="sng" dirty="0"/>
              <a:t>Session Duration</a:t>
            </a:r>
          </a:p>
          <a:p>
            <a:pPr fontAlgn="base"/>
            <a:r>
              <a:rPr lang="en-US" dirty="0"/>
              <a:t>60 minutes online in a classroom session is about the longest that any of us are willing to endure. Go beyond 90 minutes and your audience will begin to drop off.</a:t>
            </a:r>
          </a:p>
          <a:p>
            <a:pPr fontAlgn="base"/>
            <a:r>
              <a:rPr lang="en-US" dirty="0"/>
              <a:t>Plan your class session accordingly. Eight hour courses should be conducted over multiple sessions.</a:t>
            </a:r>
          </a:p>
          <a:p>
            <a:pPr fontAlgn="base"/>
            <a:endParaRPr lang="en-US" dirty="0"/>
          </a:p>
          <a:p>
            <a:pPr fontAlgn="base"/>
            <a:r>
              <a:rPr lang="en-US" dirty="0"/>
              <a:t>The students will interact better with you and with others if they can see your facial expressions.</a:t>
            </a:r>
          </a:p>
          <a:p>
            <a:pPr fontAlgn="base"/>
            <a:r>
              <a:rPr lang="en-US" dirty="0"/>
              <a:t>If you are sharing the presentation with other instructors, remember that the camera is live when they are presenting and you are not.</a:t>
            </a:r>
          </a:p>
          <a:p>
            <a:pPr fontAlgn="base"/>
            <a:endParaRPr lang="en-US" dirty="0"/>
          </a:p>
          <a:p>
            <a:pPr fontAlgn="base"/>
            <a:r>
              <a:rPr lang="en-US" dirty="0"/>
              <a:t>Also. If your students use their cameras,  at the very least, you know that they are in the virtual room with you.</a:t>
            </a:r>
          </a:p>
          <a:p>
            <a:pPr fontAlgn="base"/>
            <a:endParaRPr lang="en-US" dirty="0"/>
          </a:p>
          <a:p>
            <a:pPr fontAlgn="base"/>
            <a:r>
              <a:rPr lang="en-US" sz="1200" b="0" dirty="0">
                <a:solidFill>
                  <a:srgbClr val="002060"/>
                </a:solidFill>
                <a:latin typeface="Arial" panose="020B0604020202020204" pitchFamily="34" charset="0"/>
                <a:ea typeface="Calibri"/>
                <a:cs typeface="Arial" panose="020B0604020202020204" pitchFamily="34" charset="0"/>
                <a:sym typeface="Calibri"/>
              </a:rPr>
              <a:t>Presentation Best Practices can be found in the Instructor Development 2020 Student Guide, downloadable from the E-Directorate website.</a:t>
            </a:r>
            <a:endParaRPr lang="en-US" b="0" dirty="0"/>
          </a:p>
          <a:p>
            <a:pPr fontAlgn="base"/>
            <a:endParaRPr lang="en-US" dirty="0"/>
          </a:p>
          <a:p>
            <a:pPr fontAlgn="base"/>
            <a:r>
              <a:rPr lang="en-US" u="none" dirty="0"/>
              <a:t>A </a:t>
            </a:r>
            <a:r>
              <a:rPr lang="en-US" u="sng" dirty="0"/>
              <a:t>Headset </a:t>
            </a:r>
            <a:r>
              <a:rPr lang="en-US" u="none" dirty="0"/>
              <a:t>will greatly improve your comfort as you spend an hour or more communicating with people. Holding a phone to your ear for a long time is fatiguing. Also the microphone pickup on a headset is generally superior to that of the built-in microphone above the computer screen, or the microphone built into the webcam. Headsets can be purchased at electronic brick-and-mortar stores, and from many on-line suppliers.</a:t>
            </a:r>
          </a:p>
          <a:p>
            <a:pPr fontAlgn="base"/>
            <a:endParaRPr lang="en-US" u="none" dirty="0"/>
          </a:p>
          <a:p>
            <a:pPr fontAlgn="base"/>
            <a:endParaRPr lang="en-US" u="none" dirty="0"/>
          </a:p>
          <a:p>
            <a:pPr fontAlgn="base"/>
            <a:endParaRPr lang="en-US" u="none" dirty="0"/>
          </a:p>
          <a:p>
            <a:pPr fontAlgn="base"/>
            <a:endParaRPr lang="en-US" u="none" dirty="0"/>
          </a:p>
          <a:p>
            <a:pPr fontAlgn="base"/>
            <a:endParaRPr lang="en-US" u="none" dirty="0"/>
          </a:p>
          <a:p>
            <a:pPr fontAlgn="base"/>
            <a:endParaRPr lang="en-US" u="none" dirty="0"/>
          </a:p>
          <a:p>
            <a:pPr fontAlgn="base"/>
            <a:endParaRPr lang="en-US" dirty="0"/>
          </a:p>
          <a:p>
            <a:pPr fontAlgn="base"/>
            <a:endParaRPr lang="en-US" dirty="0"/>
          </a:p>
          <a:p>
            <a:pPr fontAlgn="base"/>
            <a:endParaRPr lang="en-US" dirty="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46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95275"/>
            <a:ext cx="3641725" cy="2732088"/>
          </a:xfrm>
        </p:spPr>
      </p:sp>
      <p:sp>
        <p:nvSpPr>
          <p:cNvPr id="3" name="Notes Placeholder 2"/>
          <p:cNvSpPr>
            <a:spLocks noGrp="1"/>
          </p:cNvSpPr>
          <p:nvPr>
            <p:ph type="body" idx="1"/>
          </p:nvPr>
        </p:nvSpPr>
        <p:spPr>
          <a:xfrm>
            <a:off x="357188" y="3439236"/>
            <a:ext cx="6657761" cy="5441874"/>
          </a:xfrm>
        </p:spPr>
        <p:txBody>
          <a:bodyPr/>
          <a:lstStyle/>
          <a:p>
            <a:pPr fontAlgn="base"/>
            <a:r>
              <a:rPr lang="en-US" b="1" dirty="0"/>
              <a:t>Prior to Meeting or Class Start  </a:t>
            </a:r>
          </a:p>
          <a:p>
            <a:pPr fontAlgn="base"/>
            <a:r>
              <a:rPr lang="en-US" dirty="0"/>
              <a:t>A meeting can be conducted using a common </a:t>
            </a:r>
            <a:r>
              <a:rPr lang="en-US" u="sng" dirty="0"/>
              <a:t>telephone</a:t>
            </a:r>
            <a:r>
              <a:rPr lang="en-US" dirty="0"/>
              <a:t> hook-up, described as “teleconferencing”. OK for exchanging opinions, but telephones alone (smart phones excepted) do not provide video capability necessary for electronic classrooms. Use non-screen telephones alone only when all else fails.</a:t>
            </a:r>
          </a:p>
          <a:p>
            <a:pPr fontAlgn="base"/>
            <a:endParaRPr lang="en-US" dirty="0"/>
          </a:p>
          <a:p>
            <a:pPr fontAlgn="base"/>
            <a:r>
              <a:rPr lang="en-US" dirty="0"/>
              <a:t>The standard device for conducting (and attending) virtual classes is a </a:t>
            </a:r>
            <a:r>
              <a:rPr lang="en-US" u="sng" dirty="0"/>
              <a:t>computer with speakers</a:t>
            </a:r>
            <a:r>
              <a:rPr lang="en-US" dirty="0"/>
              <a:t>. Most computers sold in recent (since 2010) years come with speakers and a camera built-in. If your computer lacks speakers and a camera, you can purchase them as add-ons from a number of retailers. Cameras and speakers plug into USB ports these days. If your computer lacks USB ports, adapters can usually be found at these same retailers.</a:t>
            </a:r>
          </a:p>
          <a:p>
            <a:pPr fontAlgn="base"/>
            <a:r>
              <a:rPr lang="en-US" u="none" dirty="0"/>
              <a:t> </a:t>
            </a:r>
          </a:p>
          <a:p>
            <a:pPr fontAlgn="base"/>
            <a:r>
              <a:rPr lang="en-US" u="none" dirty="0"/>
              <a:t>A </a:t>
            </a:r>
            <a:r>
              <a:rPr lang="en-US" u="sng" dirty="0"/>
              <a:t>Headset </a:t>
            </a:r>
            <a:r>
              <a:rPr lang="en-US" u="none" dirty="0"/>
              <a:t>will greatly improve your comfort as you spend an hour or more communicating with people. Holding a phone to your ear for a long time is fatiguing. Also the microphone pickup on a headset is generally superior to that of the built-in microphone above the computer screen, or the microphone built into the webcam. Headsets can be purchased at electronic brick-and-mortar stores, and from many on-line suppliers.</a:t>
            </a:r>
          </a:p>
          <a:p>
            <a:pPr fontAlgn="base"/>
            <a:endParaRPr lang="en-US" u="none" dirty="0"/>
          </a:p>
          <a:p>
            <a:pPr fontAlgn="base"/>
            <a:endParaRPr lang="en-US" u="none" dirty="0"/>
          </a:p>
          <a:p>
            <a:pPr fontAlgn="base"/>
            <a:endParaRPr lang="en-US" u="none" dirty="0"/>
          </a:p>
          <a:p>
            <a:pPr fontAlgn="base"/>
            <a:endParaRPr lang="en-US" u="none" dirty="0"/>
          </a:p>
          <a:p>
            <a:pPr fontAlgn="base"/>
            <a:endParaRPr lang="en-US" u="none" dirty="0"/>
          </a:p>
          <a:p>
            <a:pPr fontAlgn="base"/>
            <a:endParaRPr lang="en-US" dirty="0"/>
          </a:p>
          <a:p>
            <a:pPr fontAlgn="base"/>
            <a:endParaRPr lang="en-US" dirty="0"/>
          </a:p>
          <a:p>
            <a:pPr fontAlgn="base"/>
            <a:endParaRPr lang="en-US" dirty="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847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8188" y="241300"/>
            <a:ext cx="2973387" cy="2230438"/>
          </a:xfrm>
        </p:spPr>
      </p:sp>
      <p:sp>
        <p:nvSpPr>
          <p:cNvPr id="3" name="Notes Placeholder 2"/>
          <p:cNvSpPr>
            <a:spLocks noGrp="1"/>
          </p:cNvSpPr>
          <p:nvPr>
            <p:ph type="body" idx="1"/>
          </p:nvPr>
        </p:nvSpPr>
        <p:spPr>
          <a:xfrm>
            <a:off x="218364" y="2593075"/>
            <a:ext cx="6878472" cy="6428095"/>
          </a:xfrm>
        </p:spPr>
        <p:txBody>
          <a:bodyPr/>
          <a:lstStyle/>
          <a:p>
            <a:pPr algn="ctr" fontAlgn="base"/>
            <a:r>
              <a:rPr lang="en-US" sz="1100" b="1" dirty="0"/>
              <a:t>Prior to Meeting or Class Start  </a:t>
            </a:r>
          </a:p>
          <a:p>
            <a:pPr fontAlgn="base"/>
            <a:endParaRPr lang="en-US" sz="600" dirty="0"/>
          </a:p>
          <a:p>
            <a:pPr fontAlgn="base"/>
            <a:r>
              <a:rPr lang="en-US" sz="1100" u="sng" dirty="0"/>
              <a:t>Internet Access</a:t>
            </a:r>
            <a:r>
              <a:rPr lang="en-US" sz="1100" u="none" dirty="0"/>
              <a:t> is crucial for the functioning of the electronic underpinnings which make this technology work. The capacity of your apparatus to move information is called “bandwidth” in this context. The more of it you have, the better. In this world, speed costs. The faster your upload and download speeds (from you to and from the Internet) the more you will pay. </a:t>
            </a:r>
          </a:p>
          <a:p>
            <a:pPr fontAlgn="base"/>
            <a:endParaRPr lang="en-US" sz="600" u="none" dirty="0"/>
          </a:p>
          <a:p>
            <a:pPr fontAlgn="base"/>
            <a:r>
              <a:rPr lang="en-US" sz="1100" u="none" dirty="0"/>
              <a:t>There are several </a:t>
            </a:r>
            <a:r>
              <a:rPr lang="en-US" sz="1100" u="sng" dirty="0"/>
              <a:t>Internet connections</a:t>
            </a:r>
            <a:r>
              <a:rPr lang="en-US" sz="1100" u="none" dirty="0"/>
              <a:t> in use today. The fastest and the most reliable is employed by corporations, a dedicated “Electronic Pipe” for which the company pays a monthly access fee. Most of us cannot employ these facilities for our personal use, so we are limited to the connections we can acquire to access the Internet from our homes, or from our cars, or from other conveyances, in this case, our boats.  </a:t>
            </a:r>
          </a:p>
          <a:p>
            <a:pPr fontAlgn="base"/>
            <a:endParaRPr lang="en-US" sz="500" u="none" dirty="0"/>
          </a:p>
          <a:p>
            <a:pPr fontAlgn="base"/>
            <a:r>
              <a:rPr lang="en-US" sz="1100" u="none" dirty="0"/>
              <a:t>Communications companies who provide Internet services are called “Internet Service Providers” (ISPs). They offer Internet connection service in a number of forms and speeds. Most areas of the country have access to </a:t>
            </a:r>
            <a:r>
              <a:rPr lang="en-US" sz="1100" u="sng" dirty="0"/>
              <a:t>cable </a:t>
            </a:r>
            <a:r>
              <a:rPr lang="en-US" sz="1100" u="none" dirty="0"/>
              <a:t>providers who provide internet access via cable modems connected to the ISP via </a:t>
            </a:r>
            <a:r>
              <a:rPr lang="en-US" sz="1100" u="sng" dirty="0"/>
              <a:t>copper wires</a:t>
            </a:r>
            <a:r>
              <a:rPr lang="en-US" sz="1100" u="none" dirty="0"/>
              <a:t>.  The “modem” is the interface box that interprets the Internet’s signals moving back and forth between your computer and the Internet. Contact your cable provider to find prices and speeds. The bandwidth provided by cable modems is high (often called “broadband”). It is high speed and reliable. </a:t>
            </a:r>
          </a:p>
          <a:p>
            <a:pPr fontAlgn="base"/>
            <a:endParaRPr lang="en-US" sz="600" u="none" dirty="0"/>
          </a:p>
          <a:p>
            <a:pPr fontAlgn="base"/>
            <a:r>
              <a:rPr lang="en-US" sz="1100" u="none" dirty="0"/>
              <a:t>ISPs in some parts of the country offer Internet service over fiber-optic cables. Like copper wire cable service, fiber-optic Internet Service is high speed and reliable, generally even higher speeds than ISPs using copper cable. Remember the adage above—”Speed costs”.</a:t>
            </a:r>
          </a:p>
          <a:p>
            <a:pPr fontAlgn="base"/>
            <a:endParaRPr lang="en-US" sz="600" u="none" dirty="0"/>
          </a:p>
          <a:p>
            <a:pPr fontAlgn="base"/>
            <a:r>
              <a:rPr lang="en-US" sz="1100" u="none" dirty="0"/>
              <a:t>Some telephone companies offer Internet service superimposed on their copper wire residential telephone hookups. These are called “Digital Subscriber Lines”. They are generally lower speed and less expensive (remember the adage) than cable modem hookups, and their reliability is often spotty.</a:t>
            </a:r>
          </a:p>
          <a:p>
            <a:pPr fontAlgn="base"/>
            <a:endParaRPr lang="en-US" sz="600" u="none" dirty="0"/>
          </a:p>
          <a:p>
            <a:pPr fontAlgn="base"/>
            <a:r>
              <a:rPr lang="en-US" sz="1100" u="none" dirty="0"/>
              <a:t>If you have no access to the above, there are two more choices for Internet access—satellite and “air card”. </a:t>
            </a:r>
          </a:p>
          <a:p>
            <a:pPr fontAlgn="base"/>
            <a:r>
              <a:rPr lang="en-US" sz="1100" u="sng" dirty="0"/>
              <a:t>Satellite Internet</a:t>
            </a:r>
            <a:r>
              <a:rPr lang="en-US" sz="1100" u="none" dirty="0"/>
              <a:t>--A handful of companies offer land-based Internet access via satellite. “Land-based” meaning your receiving dish must be on land. An even smaller handful offer high-seas Internet service where your receiver is on your watercraft.  Satellite Internet, like satellite TV, is susceptible to heavy weather interruptions. Speeds are comparable to fiber optic cable and copper cable.</a:t>
            </a:r>
          </a:p>
          <a:p>
            <a:pPr fontAlgn="base"/>
            <a:endParaRPr lang="en-US" sz="600" u="none" dirty="0"/>
          </a:p>
          <a:p>
            <a:pPr fontAlgn="base"/>
            <a:r>
              <a:rPr lang="en-US" sz="1100" u="none" dirty="0"/>
              <a:t>“</a:t>
            </a:r>
            <a:r>
              <a:rPr lang="en-US" sz="1100" u="sng" dirty="0"/>
              <a:t>Air Card</a:t>
            </a:r>
            <a:r>
              <a:rPr lang="en-US" sz="1100" u="none" dirty="0"/>
              <a:t>”, sometimes called “</a:t>
            </a:r>
            <a:r>
              <a:rPr lang="en-US" sz="1100" u="sng" dirty="0"/>
              <a:t>Wi-Fi Hotspot</a:t>
            </a:r>
            <a:r>
              <a:rPr lang="en-US" sz="1100" u="none" dirty="0"/>
              <a:t>” Several ISPs offer mobile Internet service using a small battery-powered portable modem as the link between a “Wi-Fi” signal which your computer can receive, and a wireless phone network. They come at a variety of speeds, prices, (remember the adage) and phone networks .</a:t>
            </a:r>
          </a:p>
          <a:p>
            <a:pPr fontAlgn="base"/>
            <a:r>
              <a:rPr lang="en-US" sz="1100" u="none" dirty="0"/>
              <a:t>Also, as they employ the wireless phone network of one wireless provider or another, your ability to access the Internet in any one area will depend on the phone company’s wireless signal strength and quality in that area. You may be able to use your “Smartphone” as a “Wi-Fi Hotspot” but beware of the extra charges and data rates you may incur by using your phone in this manner.   </a:t>
            </a:r>
            <a:r>
              <a:rPr lang="en-US" sz="1100" u="none" dirty="0">
                <a:solidFill>
                  <a:srgbClr val="FF0000"/>
                </a:solidFill>
              </a:rPr>
              <a:t>Continued on next page of notes</a:t>
            </a:r>
            <a:endParaRPr lang="en-US" sz="1100" u="none" dirty="0"/>
          </a:p>
          <a:p>
            <a:pPr fontAlgn="base"/>
            <a:endParaRPr lang="en-US" sz="600" u="none" dirty="0"/>
          </a:p>
          <a:p>
            <a:pPr fontAlgn="base"/>
            <a:r>
              <a:rPr lang="en-US" sz="1100" u="none" dirty="0">
                <a:solidFill>
                  <a:srgbClr val="FF0000"/>
                </a:solidFill>
              </a:rPr>
              <a:t>Continued from prior page</a:t>
            </a:r>
          </a:p>
          <a:p>
            <a:pPr fontAlgn="base"/>
            <a:endParaRPr lang="en-US" sz="1100" u="none" dirty="0">
              <a:solidFill>
                <a:srgbClr val="FF0000"/>
              </a:solidFill>
            </a:endParaRPr>
          </a:p>
          <a:p>
            <a:pPr fontAlgn="base"/>
            <a:r>
              <a:rPr lang="en-US" sz="1100" u="none" dirty="0"/>
              <a:t>Finally, the term “Wi-Fi”. </a:t>
            </a:r>
            <a:r>
              <a:rPr lang="en-US" sz="1100" b="1" dirty="0"/>
              <a:t>Wi</a:t>
            </a:r>
            <a:r>
              <a:rPr lang="en-US" sz="1100" dirty="0"/>
              <a:t>-</a:t>
            </a:r>
            <a:r>
              <a:rPr lang="en-US" sz="1100" b="1" dirty="0"/>
              <a:t>Fi</a:t>
            </a:r>
            <a:r>
              <a:rPr lang="en-US" sz="1100" dirty="0"/>
              <a:t> is the name of a wireless networking technology that uses radio waves to provide wireless high-speed Internet and network connections. Wi-Fi is used to connect your computer to your ISP wirelessly, rather than by using a physical wire between your computer and your internet access point (cable modem, DSL modem, or other internet gateway.)  Wi-Fi alone will not connect you to the internet if you don’t have some other connection, such as a via cable, DSL, Satellite or other means. </a:t>
            </a:r>
          </a:p>
          <a:p>
            <a:pPr fontAlgn="base"/>
            <a:endParaRPr lang="en-US" sz="1100" dirty="0"/>
          </a:p>
          <a:p>
            <a:pPr fontAlgn="base"/>
            <a:r>
              <a:rPr lang="en-US" sz="1100" dirty="0"/>
              <a:t>A common misconception is that the term </a:t>
            </a:r>
            <a:r>
              <a:rPr lang="en-US" sz="1100" b="1" dirty="0"/>
              <a:t>Wi</a:t>
            </a:r>
            <a:r>
              <a:rPr lang="en-US" sz="1100" dirty="0"/>
              <a:t>-</a:t>
            </a:r>
            <a:r>
              <a:rPr lang="en-US" sz="1100" b="1" dirty="0"/>
              <a:t>Fi</a:t>
            </a:r>
            <a:r>
              <a:rPr lang="en-US" sz="1100" dirty="0"/>
              <a:t> is short for "wireless fidelity," however this is not the case. </a:t>
            </a:r>
            <a:r>
              <a:rPr lang="en-US" sz="1100" b="1" dirty="0"/>
              <a:t>Wi</a:t>
            </a:r>
            <a:r>
              <a:rPr lang="en-US" sz="1100" dirty="0"/>
              <a:t>-</a:t>
            </a:r>
            <a:r>
              <a:rPr lang="en-US" sz="1100" b="1" dirty="0"/>
              <a:t>Fi</a:t>
            </a:r>
            <a:r>
              <a:rPr lang="en-US" sz="1100" dirty="0"/>
              <a:t> is simply a trademarked phrase that means IEEE 802.11x format. Wi-Fi radio wave signals have a limited range from a Wi-Fi transmitter, measured in feet, or yards, or tens of yards, but not in miles. </a:t>
            </a:r>
          </a:p>
          <a:p>
            <a:pPr fontAlgn="base"/>
            <a:endParaRPr lang="en-US" sz="1100" dirty="0"/>
          </a:p>
          <a:p>
            <a:pPr fontAlgn="base"/>
            <a:r>
              <a:rPr lang="en-US" sz="1100" dirty="0"/>
              <a:t>That means that your Wi-Fi air card or Hotspot (the Wi-Fi transmitter) must be within a few yards of your computer. The air card possesses two transmitters which operate almost simultaneously—one which transmits Wi-Fi signals to and from your computer, and the other which acts like a wireless phone and transmits those same signals from and to the phone system. Your cable modem provider may also include Wi-Fi signal capability from and to their modem, and this is for your convenience at home. If you use Wi-Fi signal service between your home modem and your computer, you need not bother with stringing Internet copper signal cable between the two. The trade-off is in occasional interference with the Wi-Fi signals and usually a decrease in bandwidth. </a:t>
            </a:r>
          </a:p>
          <a:p>
            <a:pPr fontAlgn="base"/>
            <a:endParaRPr lang="en-US" sz="1100" dirty="0"/>
          </a:p>
          <a:p>
            <a:pPr fontAlgn="base"/>
            <a:r>
              <a:rPr lang="en-US" sz="1100" dirty="0"/>
              <a:t>Of course, to send and receive Wi-Fi signals, your computer must be equipped with its own Wi-Fi Receiver/Transmitter. An IEEE 802.11receiver/transmitter  may already be built into your computer. If it is not, a </a:t>
            </a:r>
            <a:r>
              <a:rPr lang="en-US" sz="1100" dirty="0" err="1"/>
              <a:t>WiFi</a:t>
            </a:r>
            <a:r>
              <a:rPr lang="en-US" sz="1100" dirty="0"/>
              <a:t> receiver/transmitter can be readily purchased either on-line or at a brick-and-mortar store. They typically plug into one of your unused USB ports (the little rectangular </a:t>
            </a:r>
            <a:r>
              <a:rPr lang="en-US" sz="1100" dirty="0" err="1"/>
              <a:t>thingys</a:t>
            </a:r>
            <a:r>
              <a:rPr lang="en-US" sz="1100" dirty="0"/>
              <a:t> on the side or back of your computer). </a:t>
            </a:r>
            <a:endParaRPr lang="en-US" sz="1600" u="none" dirty="0"/>
          </a:p>
          <a:p>
            <a:pPr fontAlgn="base"/>
            <a:r>
              <a:rPr lang="en-US" sz="1600" u="none" dirty="0"/>
              <a:t>  </a:t>
            </a:r>
          </a:p>
          <a:p>
            <a:pPr fontAlgn="base"/>
            <a:endParaRPr lang="en-US" sz="1600" u="none" dirty="0"/>
          </a:p>
          <a:p>
            <a:pPr fontAlgn="base"/>
            <a:endParaRPr lang="en-US" sz="1600" u="none" dirty="0"/>
          </a:p>
          <a:p>
            <a:pPr fontAlgn="base"/>
            <a:endParaRPr lang="en-US" sz="1600" u="none" dirty="0"/>
          </a:p>
          <a:p>
            <a:pPr fontAlgn="base"/>
            <a:endParaRPr lang="en-US" sz="1600" u="none" dirty="0"/>
          </a:p>
          <a:p>
            <a:pPr fontAlgn="base"/>
            <a:endParaRPr lang="en-US" sz="1600" u="none" dirty="0"/>
          </a:p>
          <a:p>
            <a:pPr fontAlgn="base"/>
            <a:endParaRPr lang="en-US" sz="1600" u="none" dirty="0"/>
          </a:p>
          <a:p>
            <a:pPr fontAlgn="base"/>
            <a:endParaRPr lang="en-US" sz="1600" u="none" dirty="0"/>
          </a:p>
          <a:p>
            <a:pPr fontAlgn="base"/>
            <a:endParaRPr lang="en-US" sz="1600" u="none" dirty="0"/>
          </a:p>
          <a:p>
            <a:pPr fontAlgn="base"/>
            <a:endParaRPr lang="en-US" sz="1600" dirty="0"/>
          </a:p>
          <a:p>
            <a:pPr fontAlgn="base"/>
            <a:endParaRPr lang="en-US" sz="1600" dirty="0"/>
          </a:p>
          <a:p>
            <a:pPr fontAlgn="base"/>
            <a:endParaRPr lang="en-US" sz="1600" dirty="0"/>
          </a:p>
          <a:p>
            <a:endParaRPr lang="en-US" sz="1600" dirty="0"/>
          </a:p>
        </p:txBody>
      </p:sp>
      <p:sp>
        <p:nvSpPr>
          <p:cNvPr id="4" name="Slide Number Placeholder 3"/>
          <p:cNvSpPr>
            <a:spLocks noGrp="1"/>
          </p:cNvSpPr>
          <p:nvPr>
            <p:ph type="sldNum" idx="10"/>
          </p:nvPr>
        </p:nvSpPr>
        <p:spPr>
          <a:xfrm>
            <a:off x="4143588" y="9335068"/>
            <a:ext cx="3169917" cy="264465"/>
          </a:xfrm>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045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234950"/>
            <a:ext cx="4148137" cy="3109913"/>
          </a:xfrm>
        </p:spPr>
      </p:sp>
      <p:sp>
        <p:nvSpPr>
          <p:cNvPr id="3" name="Notes Placeholder 2"/>
          <p:cNvSpPr>
            <a:spLocks noGrp="1"/>
          </p:cNvSpPr>
          <p:nvPr>
            <p:ph type="body" idx="1"/>
          </p:nvPr>
        </p:nvSpPr>
        <p:spPr>
          <a:xfrm>
            <a:off x="357188" y="3630304"/>
            <a:ext cx="6641835" cy="5250805"/>
          </a:xfrm>
        </p:spPr>
        <p:txBody>
          <a:bodyPr/>
          <a:lstStyle/>
          <a:p>
            <a:pPr defTabSz="470413" fontAlgn="base">
              <a:defRPr/>
            </a:pPr>
            <a:r>
              <a:rPr lang="en-US" b="1" dirty="0"/>
              <a:t>Prior to Meeting or Class Start  </a:t>
            </a:r>
          </a:p>
          <a:p>
            <a:pPr fontAlgn="base"/>
            <a:r>
              <a:rPr lang="en-US" dirty="0"/>
              <a:t>When you conduct a meeting or class, you are using a “set”, just like a movie set or a TV set. In addition to being the star performer, you are also your own set designer and camera operator. The goal is to minimize audience distractions. Distractions can be both visual and audio. Think “Bland” for the visual set and “Soundproof” for the audio set.</a:t>
            </a:r>
          </a:p>
          <a:p>
            <a:pPr fontAlgn="base"/>
            <a:endParaRPr lang="en-US" dirty="0"/>
          </a:p>
          <a:p>
            <a:pPr fontAlgn="base"/>
            <a:r>
              <a:rPr lang="en-US" dirty="0"/>
              <a:t>When using a </a:t>
            </a:r>
            <a:r>
              <a:rPr lang="en-US" u="sng" dirty="0"/>
              <a:t>webcam</a:t>
            </a:r>
            <a:r>
              <a:rPr lang="en-US" dirty="0"/>
              <a:t>, sit a comfortable distance from the camera, 2 to 3 feet, or so. Your face will fill the screen if you are too close, and your audience will be distracted by your close-up facial features. Too far away and your audience will wonder why you are in the next room. Best to sit at a distance where your head and shoulders are visible, with a bit of space between the top of your head and the top edge of the picture frame.</a:t>
            </a:r>
          </a:p>
          <a:p>
            <a:pPr fontAlgn="base"/>
            <a:endParaRPr lang="en-US" dirty="0"/>
          </a:p>
          <a:p>
            <a:pPr fontAlgn="base"/>
            <a:r>
              <a:rPr lang="en-US" u="sng" dirty="0"/>
              <a:t>Backlighting</a:t>
            </a:r>
            <a:r>
              <a:rPr lang="en-US" dirty="0"/>
              <a:t>--Consider </a:t>
            </a:r>
            <a:r>
              <a:rPr lang="en-US" u="none" dirty="0"/>
              <a:t>shadows and mitigating them. Your face being partially in shadow will be distracting to your audience. A table lamp placed next to and behind your camera can be a big help in mitigating shadows.</a:t>
            </a:r>
          </a:p>
          <a:p>
            <a:pPr fontAlgn="base"/>
            <a:endParaRPr lang="en-US" u="none" dirty="0"/>
          </a:p>
          <a:p>
            <a:pPr fontAlgn="base"/>
            <a:endParaRPr lang="en-US" u="none" dirty="0"/>
          </a:p>
          <a:p>
            <a:pPr fontAlgn="base"/>
            <a:r>
              <a:rPr lang="en-US" u="none" dirty="0"/>
              <a:t>Wear your </a:t>
            </a:r>
            <a:r>
              <a:rPr lang="en-US" u="sng" dirty="0"/>
              <a:t>Uniform</a:t>
            </a:r>
            <a:r>
              <a:rPr lang="en-US" u="none" dirty="0"/>
              <a:t> shirt when you are leading a seminar or class whose audience is composed of Auxiliarists—Tropical Blues if the public.. </a:t>
            </a:r>
          </a:p>
          <a:p>
            <a:pPr fontAlgn="base"/>
            <a:endParaRPr lang="en-US" u="none" dirty="0"/>
          </a:p>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93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8" name="Shape 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a:t>INSTRUCTOR TOOLS 2020-Holding Classes Electronically </a:t>
            </a:r>
            <a:endParaRPr lang="en-US" dirty="0"/>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dirty="0"/>
          </a:p>
        </p:txBody>
      </p:sp>
    </p:spTree>
    <p:extLst>
      <p:ext uri="{BB962C8B-B14F-4D97-AF65-F5344CB8AC3E}">
        <p14:creationId xmlns:p14="http://schemas.microsoft.com/office/powerpoint/2010/main" val="247340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dirty="0"/>
          </a:p>
        </p:txBody>
      </p:sp>
    </p:spTree>
    <p:extLst>
      <p:ext uri="{BB962C8B-B14F-4D97-AF65-F5344CB8AC3E}">
        <p14:creationId xmlns:p14="http://schemas.microsoft.com/office/powerpoint/2010/main" val="275232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dirty="0"/>
          </a:p>
        </p:txBody>
      </p:sp>
    </p:spTree>
    <p:extLst>
      <p:ext uri="{BB962C8B-B14F-4D97-AF65-F5344CB8AC3E}">
        <p14:creationId xmlns:p14="http://schemas.microsoft.com/office/powerpoint/2010/main" val="179294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dirty="0"/>
          </a:p>
        </p:txBody>
      </p:sp>
    </p:spTree>
    <p:extLst>
      <p:ext uri="{BB962C8B-B14F-4D97-AF65-F5344CB8AC3E}">
        <p14:creationId xmlns:p14="http://schemas.microsoft.com/office/powerpoint/2010/main" val="215970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dirty="0"/>
          </a:p>
        </p:txBody>
      </p:sp>
    </p:spTree>
    <p:extLst>
      <p:ext uri="{BB962C8B-B14F-4D97-AF65-F5344CB8AC3E}">
        <p14:creationId xmlns:p14="http://schemas.microsoft.com/office/powerpoint/2010/main" val="222761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dirty="0"/>
          </a:p>
        </p:txBody>
      </p:sp>
    </p:spTree>
    <p:extLst>
      <p:ext uri="{BB962C8B-B14F-4D97-AF65-F5344CB8AC3E}">
        <p14:creationId xmlns:p14="http://schemas.microsoft.com/office/powerpoint/2010/main" val="2520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5" name="Shape 55"/>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a:t>INSTRUCTOR TOOLS 2020-Holding Classes Electronically </a:t>
            </a:r>
            <a:endParaRPr dirty="0"/>
          </a:p>
        </p:txBody>
      </p:sp>
      <p:sp>
        <p:nvSpPr>
          <p:cNvPr id="58" name="Shape 5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1" name="Shape 61"/>
          <p:cNvSpPr txBox="1">
            <a:spLocks noGrp="1"/>
          </p:cNvSpPr>
          <p:nvPr>
            <p:ph type="body" idx="1"/>
          </p:nvPr>
        </p:nvSpPr>
        <p:spPr>
          <a:xfrm rot="5400000">
            <a:off x="2308949" y="-251549"/>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a:t>INSTRUCTOR TOOLS 2020-Holding Classes Electronically </a:t>
            </a:r>
            <a:endParaRPr dirty="0"/>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body" idx="1"/>
          </p:nvPr>
        </p:nvSpPr>
        <p:spPr>
          <a:xfrm rot="5400000">
            <a:off x="541348" y="190487"/>
            <a:ext cx="5851500" cy="6019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9" name="Shape 6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a:t>INSTRUCTOR TOOLS 2020-Holding Classes Electronically </a:t>
            </a:r>
            <a:endParaRPr dirty="0"/>
          </a:p>
        </p:txBody>
      </p:sp>
      <p:sp>
        <p:nvSpPr>
          <p:cNvPr id="70" name="Shape 7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dirty="0"/>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r>
              <a:rPr lang="en-US" altLang="en-US"/>
              <a:t>INSTRUCTOR TOOLS 2020-Holding Classes Electronically </a:t>
            </a:r>
            <a:endParaRPr lang="en-US" altLang="en-US" dirty="0"/>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dirty="0"/>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0E398-904D-4D06-89C2-2E91F92CAA0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4C6625-5E42-4CE0-88C1-FC58EB3DD166}"/>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dirty="0"/>
          </a:p>
        </p:txBody>
      </p:sp>
    </p:spTree>
    <p:extLst>
      <p:ext uri="{BB962C8B-B14F-4D97-AF65-F5344CB8AC3E}">
        <p14:creationId xmlns:p14="http://schemas.microsoft.com/office/powerpoint/2010/main" val="369257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dirty="0"/>
          </a:p>
        </p:txBody>
      </p:sp>
    </p:spTree>
    <p:extLst>
      <p:ext uri="{BB962C8B-B14F-4D97-AF65-F5344CB8AC3E}">
        <p14:creationId xmlns:p14="http://schemas.microsoft.com/office/powerpoint/2010/main" val="236452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dirty="0"/>
          </a:p>
        </p:txBody>
      </p:sp>
    </p:spTree>
    <p:extLst>
      <p:ext uri="{BB962C8B-B14F-4D97-AF65-F5344CB8AC3E}">
        <p14:creationId xmlns:p14="http://schemas.microsoft.com/office/powerpoint/2010/main" val="273095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r>
              <a:rPr lang="en-US" altLang="en-US"/>
              <a:t>INSTRUCTOR TOOLS 2020-Holding Classes Electronically </a:t>
            </a:r>
            <a:endParaRPr lang="en-US" altLang="en-US" dirty="0"/>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dirty="0"/>
          </a:p>
        </p:txBody>
      </p:sp>
    </p:spTree>
    <p:extLst>
      <p:ext uri="{BB962C8B-B14F-4D97-AF65-F5344CB8AC3E}">
        <p14:creationId xmlns:p14="http://schemas.microsoft.com/office/powerpoint/2010/main" val="707660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a:t>INSTRUCTOR TOOLS 2020-Holding Classes Electronically </a:t>
            </a:r>
            <a:endParaRPr dirty="0"/>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dirty="0"/>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i="0" baseline="0">
                <a:solidFill>
                  <a:srgbClr val="003366"/>
                </a:solidFill>
              </a:defRPr>
            </a:lvl1pPr>
          </a:lstStyle>
          <a:p>
            <a:r>
              <a:rPr lang="en-US" altLang="en-US"/>
              <a:t>INSTRUCTOR TOOLS 2020-Holding Classes Electronically </a:t>
            </a:r>
            <a:endParaRPr lang="en-US" altLang="en-US" dirty="0"/>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dirty="0"/>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2629725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id="{27ED73B8-9257-46F0-96D1-4F748BF3BAF6}"/>
              </a:ext>
            </a:extLst>
          </p:cNvPr>
          <p:cNvSpPr>
            <a:spLocks noGrp="1"/>
          </p:cNvSpPr>
          <p:nvPr>
            <p:ph type="ctrTitle"/>
          </p:nvPr>
        </p:nvSpPr>
        <p:spPr>
          <a:xfrm>
            <a:off x="914400" y="0"/>
            <a:ext cx="7772400" cy="1470000"/>
          </a:xfrm>
        </p:spPr>
        <p:txBody>
          <a:bodyPr/>
          <a:lstStyle/>
          <a:p>
            <a:r>
              <a:rPr lang="en-US" dirty="0">
                <a:solidFill>
                  <a:schemeClr val="bg1"/>
                </a:solidFill>
              </a:rPr>
              <a:t>Introduction</a:t>
            </a: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algn="r"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lvl="0" algn="r" rtl="0">
                <a:spcBef>
                  <a:spcPts val="0"/>
                </a:spcBef>
                <a:buClr>
                  <a:srgbClr val="888888"/>
                </a:buClr>
                <a:buSzPct val="25000"/>
                <a:buFont typeface="Calibri"/>
                <a:buNone/>
              </a:pPr>
              <a:t>1</a:t>
            </a:fld>
            <a:endParaRPr lang="en-US" sz="1200" dirty="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60" y="2816498"/>
            <a:ext cx="3385743" cy="3385743"/>
          </a:xfrm>
          <a:prstGeom prst="rect">
            <a:avLst/>
          </a:prstGeom>
        </p:spPr>
      </p:pic>
      <p:sp>
        <p:nvSpPr>
          <p:cNvPr id="4" name="Footer Placeholder 3">
            <a:extLst>
              <a:ext uri="{FF2B5EF4-FFF2-40B4-BE49-F238E27FC236}">
                <a16:creationId xmlns:a16="http://schemas.microsoft.com/office/drawing/2014/main" id="{675FB042-3406-4958-B873-9DD1B1BA08AC}"/>
              </a:ext>
            </a:extLst>
          </p:cNvPr>
          <p:cNvSpPr>
            <a:spLocks noGrp="1"/>
          </p:cNvSpPr>
          <p:nvPr>
            <p:ph type="ftr" idx="11"/>
          </p:nvPr>
        </p:nvSpPr>
        <p:spPr>
          <a:xfrm>
            <a:off x="2920637" y="6313822"/>
            <a:ext cx="3759926" cy="365100"/>
          </a:xfrm>
        </p:spPr>
        <p:txBody>
          <a:bodyPr/>
          <a:lstStyle/>
          <a:p>
            <a:r>
              <a:rPr lang="en-US" dirty="0"/>
              <a:t>INSTRUCTOR TOOLS 2020-Holding Classes Electronically </a:t>
            </a:r>
          </a:p>
        </p:txBody>
      </p:sp>
      <p:sp>
        <p:nvSpPr>
          <p:cNvPr id="7" name="Shape 89">
            <a:extLst>
              <a:ext uri="{FF2B5EF4-FFF2-40B4-BE49-F238E27FC236}">
                <a16:creationId xmlns:a16="http://schemas.microsoft.com/office/drawing/2014/main" id="{D4ED8BCF-CEE3-4CB7-AA37-41EF55DFD162}"/>
              </a:ext>
            </a:extLst>
          </p:cNvPr>
          <p:cNvSpPr txBox="1"/>
          <p:nvPr/>
        </p:nvSpPr>
        <p:spPr>
          <a:xfrm>
            <a:off x="3908592" y="260028"/>
            <a:ext cx="5085000" cy="58406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dirty="0">
                <a:solidFill>
                  <a:srgbClr val="002060"/>
                </a:solidFill>
                <a:latin typeface="+mj-lt"/>
                <a:ea typeface="Calibri"/>
                <a:cs typeface="Calibri"/>
                <a:sym typeface="Calibri"/>
              </a:rPr>
              <a:t>Holding Classes Electronically </a:t>
            </a:r>
          </a:p>
          <a:p>
            <a:pPr marL="0" marR="0" lvl="0" indent="0" algn="ctr" rtl="0">
              <a:lnSpc>
                <a:spcPct val="100000"/>
              </a:lnSpc>
              <a:spcBef>
                <a:spcPts val="0"/>
              </a:spcBef>
              <a:spcAft>
                <a:spcPts val="0"/>
              </a:spcAft>
              <a:buClr>
                <a:schemeClr val="hlink"/>
              </a:buClr>
              <a:buSzPct val="25000"/>
              <a:buFont typeface="Calibri"/>
              <a:buNone/>
            </a:pPr>
            <a:endParaRPr lang="en-US" sz="1200" b="1" i="0" u="none" strike="noStrike" cap="none" dirty="0">
              <a:solidFill>
                <a:srgbClr val="002060"/>
              </a:solidFill>
              <a:latin typeface="+mj-lt"/>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r>
              <a:rPr lang="en-US" sz="4800" i="0" u="none" strike="noStrike" cap="none" dirty="0">
                <a:solidFill>
                  <a:srgbClr val="002060"/>
                </a:solidFill>
                <a:latin typeface="+mj-lt"/>
                <a:ea typeface="Calibri"/>
                <a:cs typeface="Calibri"/>
                <a:sym typeface="Calibri"/>
              </a:rPr>
              <a:t>2020</a:t>
            </a: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a:solidFill>
                  <a:srgbClr val="002060"/>
                </a:solidFill>
                <a:latin typeface="+mj-lt"/>
                <a:ea typeface="Calibri"/>
                <a:cs typeface="Calibri"/>
                <a:sym typeface="Calibri"/>
              </a:rPr>
              <a:t>Best Practices</a:t>
            </a: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Tree>
    <p:extLst>
      <p:ext uri="{BB962C8B-B14F-4D97-AF65-F5344CB8AC3E}">
        <p14:creationId xmlns:p14="http://schemas.microsoft.com/office/powerpoint/2010/main" val="14426024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4310743"/>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10</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506687"/>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Your presentation space</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Your camera setup</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	</a:t>
            </a:r>
            <a:r>
              <a:rPr lang="en-US" sz="3200" b="1" dirty="0">
                <a:solidFill>
                  <a:schemeClr val="accent6"/>
                </a:solidFill>
                <a:latin typeface="Arial" panose="020B0604020202020204" pitchFamily="34" charset="0"/>
                <a:ea typeface="Calibri"/>
                <a:cs typeface="Arial" panose="020B0604020202020204" pitchFamily="34" charset="0"/>
                <a:sym typeface="Calibri"/>
              </a:rPr>
              <a:t>With</a:t>
            </a:r>
            <a:r>
              <a:rPr lang="en-US" sz="3200" b="1" dirty="0">
                <a:solidFill>
                  <a:srgbClr val="002060"/>
                </a:solidFill>
                <a:latin typeface="Arial" panose="020B0604020202020204" pitchFamily="34" charset="0"/>
                <a:ea typeface="Calibri"/>
                <a:cs typeface="Arial" panose="020B0604020202020204" pitchFamily="34" charset="0"/>
                <a:sym typeface="Calibri"/>
              </a:rPr>
              <a:t> Backlighting</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	</a:t>
            </a: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lang="en-US"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Font typeface="Arial"/>
              <a:buNone/>
            </a:pPr>
            <a:r>
              <a:rPr lang="en-US" sz="4000" b="1" i="0" u="none" strike="noStrike" cap="none" dirty="0">
                <a:solidFill>
                  <a:srgbClr val="22228A"/>
                </a:solidFill>
                <a:latin typeface="Arial" panose="020B0604020202020204" pitchFamily="34" charset="0"/>
                <a:ea typeface="Calibri"/>
                <a:cs typeface="Arial" panose="020B0604020202020204" pitchFamily="34" charset="0"/>
                <a:sym typeface="Calibri"/>
              </a:rPr>
              <a:t>Better lit, but is that a lamp?</a:t>
            </a:r>
            <a:endParaRPr sz="4000" b="1" i="0" u="none" strike="noStrike" cap="none" dirty="0">
              <a:solidFill>
                <a:srgbClr val="22228A"/>
              </a:solidFill>
              <a:latin typeface="Arial" panose="020B0604020202020204" pitchFamily="34" charset="0"/>
              <a:ea typeface="Calibri"/>
              <a:cs typeface="Arial" panose="020B0604020202020204" pitchFamily="34" charset="0"/>
              <a:sym typeface="Calibri"/>
            </a:endParaRPr>
          </a:p>
        </p:txBody>
      </p:sp>
      <p:pic>
        <p:nvPicPr>
          <p:cNvPr id="5" name="Picture 4">
            <a:extLst>
              <a:ext uri="{FF2B5EF4-FFF2-40B4-BE49-F238E27FC236}">
                <a16:creationId xmlns:a16="http://schemas.microsoft.com/office/drawing/2014/main" id="{76B61255-4080-4049-A89A-566A7CFFACB2}"/>
              </a:ext>
            </a:extLst>
          </p:cNvPr>
          <p:cNvPicPr>
            <a:picLocks noChangeAspect="1"/>
          </p:cNvPicPr>
          <p:nvPr/>
        </p:nvPicPr>
        <p:blipFill>
          <a:blip r:embed="rId3"/>
          <a:stretch>
            <a:fillRect/>
          </a:stretch>
        </p:blipFill>
        <p:spPr>
          <a:xfrm>
            <a:off x="2813050" y="2736790"/>
            <a:ext cx="3740150" cy="2281336"/>
          </a:xfrm>
          <a:prstGeom prst="rect">
            <a:avLst/>
          </a:prstGeom>
        </p:spPr>
      </p:pic>
    </p:spTree>
    <p:extLst>
      <p:ext uri="{BB962C8B-B14F-4D97-AF65-F5344CB8AC3E}">
        <p14:creationId xmlns:p14="http://schemas.microsoft.com/office/powerpoint/2010/main" val="111550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11</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924698"/>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Your presentation space</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Your camera setup</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	Background</a:t>
            </a:r>
          </a:p>
          <a:p>
            <a:pPr marL="457200" lvl="2">
              <a:spcAft>
                <a:spcPts val="1400"/>
              </a:spcAft>
              <a:buClr>
                <a:schemeClr val="hlink"/>
              </a:buClr>
              <a:buSzPct val="25000"/>
            </a:pP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2400" b="1" dirty="0">
                <a:solidFill>
                  <a:srgbClr val="002060"/>
                </a:solidFill>
                <a:latin typeface="Arial" panose="020B0604020202020204" pitchFamily="34" charset="0"/>
                <a:ea typeface="Calibri"/>
                <a:cs typeface="Arial" panose="020B0604020202020204" pitchFamily="34" charset="0"/>
                <a:sym typeface="Calibri"/>
              </a:rPr>
              <a:t>The lamp is gone, but still a chair and a plant	</a:t>
            </a:r>
            <a:endParaRPr sz="2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pic>
        <p:nvPicPr>
          <p:cNvPr id="3" name="Picture 2">
            <a:extLst>
              <a:ext uri="{FF2B5EF4-FFF2-40B4-BE49-F238E27FC236}">
                <a16:creationId xmlns:a16="http://schemas.microsoft.com/office/drawing/2014/main" id="{BE7CC493-DA46-4B68-AD26-342E8004FA86}"/>
              </a:ext>
            </a:extLst>
          </p:cNvPr>
          <p:cNvPicPr>
            <a:picLocks noChangeAspect="1"/>
          </p:cNvPicPr>
          <p:nvPr/>
        </p:nvPicPr>
        <p:blipFill>
          <a:blip r:embed="rId3">
            <a:extLst>
              <a:ext uri="{BEBA8EAE-BF5A-486C-A8C5-ECC9F3942E4B}">
                <a14:imgProps xmlns:a14="http://schemas.microsoft.com/office/drawing/2010/main">
                  <a14:imgLayer r:embed="rId4">
                    <a14:imgEffect>
                      <a14:saturation sat="84000"/>
                    </a14:imgEffect>
                    <a14:imgEffect>
                      <a14:brightnessContrast bright="47000"/>
                    </a14:imgEffect>
                  </a14:imgLayer>
                </a14:imgProps>
              </a:ext>
            </a:extLst>
          </a:blip>
          <a:stretch>
            <a:fillRect/>
          </a:stretch>
        </p:blipFill>
        <p:spPr>
          <a:xfrm>
            <a:off x="2808962" y="2688935"/>
            <a:ext cx="4030319" cy="2444620"/>
          </a:xfrm>
          <a:prstGeom prst="rect">
            <a:avLst/>
          </a:prstGeom>
        </p:spPr>
      </p:pic>
    </p:spTree>
    <p:extLst>
      <p:ext uri="{BB962C8B-B14F-4D97-AF65-F5344CB8AC3E}">
        <p14:creationId xmlns:p14="http://schemas.microsoft.com/office/powerpoint/2010/main" val="304785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12</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924698"/>
          </a:xfrm>
          <a:prstGeom prst="rect">
            <a:avLst/>
          </a:prstGeom>
          <a:noFill/>
          <a:ln>
            <a:noFill/>
          </a:ln>
        </p:spPr>
        <p:txBody>
          <a:bodyPr lIns="91425" tIns="45700" rIns="91425" bIns="45700" anchor="t" anchorCtr="0">
            <a:noAutofit/>
          </a:bodyPr>
          <a:lstStyle/>
          <a:p>
            <a:pPr marL="457200" lvl="2">
              <a:buClr>
                <a:schemeClr val="hlink"/>
              </a:buClr>
              <a:buSzPct val="25000"/>
            </a:pPr>
            <a:endParaRPr lang="en-US" sz="3200" dirty="0">
              <a:solidFill>
                <a:srgbClr val="002060"/>
              </a:solidFill>
              <a:latin typeface="Arial" panose="020B0604020202020204" pitchFamily="34" charset="0"/>
              <a:ea typeface="Calibri"/>
              <a:cs typeface="Arial" panose="020B0604020202020204" pitchFamily="34" charset="0"/>
              <a:sym typeface="Calibri"/>
            </a:endParaRPr>
          </a:p>
          <a:p>
            <a:pPr marL="457200" lvl="2">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Your presentation space</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Your camera setup</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	</a:t>
            </a:r>
            <a:r>
              <a:rPr lang="en-US" sz="2800" dirty="0">
                <a:solidFill>
                  <a:srgbClr val="002060"/>
                </a:solidFill>
                <a:latin typeface="Arial" panose="020B0604020202020204" pitchFamily="34" charset="0"/>
                <a:ea typeface="Calibri"/>
                <a:cs typeface="Arial" panose="020B0604020202020204" pitchFamily="34" charset="0"/>
                <a:sym typeface="Calibri"/>
              </a:rPr>
              <a:t>Backlighting</a:t>
            </a:r>
            <a:br>
              <a:rPr lang="en-US" sz="2800" dirty="0">
                <a:solidFill>
                  <a:srgbClr val="002060"/>
                </a:solidFill>
                <a:latin typeface="Arial" panose="020B0604020202020204" pitchFamily="34" charset="0"/>
                <a:ea typeface="Calibri"/>
                <a:cs typeface="Arial" panose="020B0604020202020204" pitchFamily="34" charset="0"/>
                <a:sym typeface="Calibri"/>
              </a:rPr>
            </a:br>
            <a:r>
              <a:rPr lang="en-US" sz="2800" dirty="0">
                <a:solidFill>
                  <a:srgbClr val="002060"/>
                </a:solidFill>
                <a:latin typeface="Arial" panose="020B0604020202020204" pitchFamily="34" charset="0"/>
                <a:ea typeface="Calibri"/>
                <a:cs typeface="Arial" panose="020B0604020202020204" pitchFamily="34" charset="0"/>
                <a:sym typeface="Calibri"/>
              </a:rPr>
              <a:t>	Bland Background-Distractions</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Your computer’s desktop</a:t>
            </a:r>
          </a:p>
          <a:p>
            <a:pPr marL="457200" lvl="2">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Available Documents</a:t>
            </a:r>
          </a:p>
          <a:p>
            <a:pPr marL="457200" lvl="2">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A session manager</a:t>
            </a:r>
          </a:p>
          <a:p>
            <a:pPr marL="457200" lvl="2">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Trial Run</a:t>
            </a:r>
          </a:p>
          <a:p>
            <a:pPr marL="457200" lvl="2">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Uniforms</a:t>
            </a: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4795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Practices-Beginning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220686" y="839956"/>
            <a:ext cx="7315200" cy="50292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13</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220686" y="6105861"/>
            <a:ext cx="545592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980107"/>
            <a:ext cx="7315200" cy="4880311"/>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Background noise</a:t>
            </a:r>
            <a:br>
              <a:rPr lang="en-US" sz="3600" dirty="0">
                <a:solidFill>
                  <a:srgbClr val="002060"/>
                </a:solidFill>
                <a:latin typeface="Arial" panose="020B0604020202020204" pitchFamily="34" charset="0"/>
                <a:ea typeface="Calibri"/>
                <a:cs typeface="Arial" panose="020B0604020202020204" pitchFamily="34" charset="0"/>
                <a:sym typeface="Calibri"/>
              </a:rPr>
            </a:br>
            <a:r>
              <a:rPr lang="en-US" sz="3600" dirty="0">
                <a:solidFill>
                  <a:srgbClr val="002060"/>
                </a:solidFill>
                <a:latin typeface="Arial" panose="020B0604020202020204" pitchFamily="34" charset="0"/>
                <a:ea typeface="Calibri"/>
                <a:cs typeface="Arial" panose="020B0604020202020204" pitchFamily="34" charset="0"/>
                <a:sym typeface="Calibri"/>
              </a:rPr>
              <a:t>	</a:t>
            </a:r>
            <a:r>
              <a:rPr lang="en-US" sz="2800" dirty="0">
                <a:solidFill>
                  <a:srgbClr val="002060"/>
                </a:solidFill>
                <a:latin typeface="Arial" panose="020B0604020202020204" pitchFamily="34" charset="0"/>
                <a:ea typeface="Calibri"/>
                <a:cs typeface="Arial" panose="020B0604020202020204" pitchFamily="34" charset="0"/>
                <a:sym typeface="Calibri"/>
              </a:rPr>
              <a:t>Your environment</a:t>
            </a:r>
            <a:br>
              <a:rPr lang="en-US" sz="2800" dirty="0">
                <a:solidFill>
                  <a:srgbClr val="002060"/>
                </a:solidFill>
                <a:latin typeface="Arial" panose="020B0604020202020204" pitchFamily="34" charset="0"/>
                <a:ea typeface="Calibri"/>
                <a:cs typeface="Arial" panose="020B0604020202020204" pitchFamily="34" charset="0"/>
                <a:sym typeface="Calibri"/>
              </a:rPr>
            </a:br>
            <a:r>
              <a:rPr lang="en-US" sz="2800" dirty="0">
                <a:solidFill>
                  <a:srgbClr val="002060"/>
                </a:solidFill>
                <a:latin typeface="Arial" panose="020B0604020202020204" pitchFamily="34" charset="0"/>
                <a:ea typeface="Calibri"/>
                <a:cs typeface="Arial" panose="020B0604020202020204" pitchFamily="34" charset="0"/>
                <a:sym typeface="Calibri"/>
              </a:rPr>
              <a:t>	The student’s environment</a:t>
            </a:r>
            <a:endParaRPr lang="en-US" sz="3200"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Cordless phones</a:t>
            </a: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Call Waiting</a:t>
            </a: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Introduce yourself</a:t>
            </a: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Sound Quality issues</a:t>
            </a:r>
            <a:endParaRPr sz="4000" i="0" u="none" strike="noStrike" cap="none"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36578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Practices-During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14</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129246" y="6298067"/>
            <a:ext cx="5327469"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591491" y="685800"/>
            <a:ext cx="7315200" cy="5486400"/>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endParaRPr lang="en-US" sz="105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endParaRPr lang="en-US" sz="16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Arrive early </a:t>
            </a:r>
            <a:r>
              <a:rPr lang="en-US" sz="3600" dirty="0">
                <a:solidFill>
                  <a:srgbClr val="002060"/>
                </a:solidFill>
                <a:latin typeface="Arial" panose="020B0604020202020204" pitchFamily="34" charset="0"/>
                <a:ea typeface="Calibri"/>
                <a:cs typeface="Arial" panose="020B0604020202020204" pitchFamily="34" charset="0"/>
                <a:sym typeface="Calibri"/>
              </a:rPr>
              <a:t>- greet students as they arrive</a:t>
            </a:r>
          </a:p>
          <a:p>
            <a:pPr marL="457200" lvl="2">
              <a:spcAft>
                <a:spcPts val="1400"/>
              </a:spcAft>
              <a:buClr>
                <a:schemeClr val="hlink"/>
              </a:buClr>
              <a:buSzPct val="25000"/>
            </a:pPr>
            <a:r>
              <a:rPr lang="en-US" sz="4000" b="1" dirty="0">
                <a:solidFill>
                  <a:srgbClr val="002060"/>
                </a:solidFill>
                <a:latin typeface="Arial" panose="020B0604020202020204" pitchFamily="34" charset="0"/>
                <a:ea typeface="Calibri"/>
                <a:cs typeface="Arial" panose="020B0604020202020204" pitchFamily="34" charset="0"/>
                <a:sym typeface="Calibri"/>
              </a:rPr>
              <a:t>Start on time</a:t>
            </a:r>
            <a:br>
              <a:rPr lang="en-US" sz="3600" b="1" dirty="0">
                <a:solidFill>
                  <a:srgbClr val="002060"/>
                </a:solidFill>
                <a:latin typeface="Arial" panose="020B0604020202020204" pitchFamily="34" charset="0"/>
                <a:ea typeface="Calibri"/>
                <a:cs typeface="Arial" panose="020B0604020202020204" pitchFamily="34" charset="0"/>
                <a:sym typeface="Calibri"/>
              </a:rPr>
            </a:br>
            <a:r>
              <a:rPr lang="en-US" sz="3600" dirty="0">
                <a:solidFill>
                  <a:srgbClr val="002060"/>
                </a:solidFill>
                <a:latin typeface="Arial" panose="020B0604020202020204" pitchFamily="34" charset="0"/>
                <a:ea typeface="Calibri"/>
                <a:cs typeface="Arial" panose="020B0604020202020204" pitchFamily="34" charset="0"/>
                <a:sym typeface="Calibri"/>
              </a:rPr>
              <a:t>Stick to the agenda</a:t>
            </a:r>
          </a:p>
          <a:p>
            <a:pPr marL="457200" lvl="2">
              <a:spcAft>
                <a:spcPts val="18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Help students </a:t>
            </a:r>
            <a:r>
              <a:rPr lang="en-US" sz="3600" dirty="0">
                <a:solidFill>
                  <a:srgbClr val="002060"/>
                </a:solidFill>
                <a:latin typeface="Arial" panose="020B0604020202020204" pitchFamily="34" charset="0"/>
                <a:ea typeface="Calibri"/>
                <a:cs typeface="Arial" panose="020B0604020202020204" pitchFamily="34" charset="0"/>
                <a:sym typeface="Calibri"/>
              </a:rPr>
              <a:t>- mute/unmute, chat, comment, etc.</a:t>
            </a: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R="0" lvl="0" rtl="0">
              <a:lnSpc>
                <a:spcPct val="100000"/>
              </a:lnSpc>
              <a:spcBef>
                <a:spcPts val="0"/>
              </a:spcBef>
              <a:spcAft>
                <a:spcPts val="0"/>
              </a:spcAft>
              <a:buClr>
                <a:schemeClr val="hlink"/>
              </a:buClr>
              <a:buSzPct val="25000"/>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1240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Practices-During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15</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246812" y="6245225"/>
            <a:ext cx="5157651"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1063289"/>
            <a:ext cx="7315200" cy="3521774"/>
          </a:xfrm>
          <a:prstGeom prst="rect">
            <a:avLst/>
          </a:prstGeom>
          <a:noFill/>
          <a:ln>
            <a:noFill/>
          </a:ln>
        </p:spPr>
        <p:txBody>
          <a:bodyPr lIns="91425" tIns="45700" rIns="91425" bIns="45700" anchor="t" anchorCtr="0">
            <a:noAutofit/>
          </a:bodyPr>
          <a:lstStyle/>
          <a:p>
            <a:pPr marL="457200" lvl="2">
              <a:spcAft>
                <a:spcPts val="18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Encourage participation</a:t>
            </a:r>
            <a:br>
              <a:rPr lang="en-US" sz="3600" b="1" dirty="0">
                <a:solidFill>
                  <a:srgbClr val="002060"/>
                </a:solidFill>
                <a:latin typeface="Arial" panose="020B0604020202020204" pitchFamily="34" charset="0"/>
                <a:ea typeface="Calibri"/>
                <a:cs typeface="Arial" panose="020B0604020202020204" pitchFamily="34" charset="0"/>
                <a:sym typeface="Calibri"/>
              </a:rPr>
            </a:br>
            <a:r>
              <a:rPr lang="en-US" sz="3600" b="1" dirty="0">
                <a:solidFill>
                  <a:srgbClr val="002060"/>
                </a:solidFill>
                <a:latin typeface="Arial" panose="020B0604020202020204" pitchFamily="34" charset="0"/>
                <a:ea typeface="Calibri"/>
                <a:cs typeface="Arial" panose="020B0604020202020204" pitchFamily="34" charset="0"/>
                <a:sym typeface="Calibri"/>
              </a:rPr>
              <a:t>   </a:t>
            </a:r>
            <a:r>
              <a:rPr lang="en-US" sz="3600" dirty="0">
                <a:solidFill>
                  <a:srgbClr val="002060"/>
                </a:solidFill>
                <a:latin typeface="Arial" panose="020B0604020202020204" pitchFamily="34" charset="0"/>
                <a:ea typeface="Calibri"/>
                <a:cs typeface="Arial" panose="020B0604020202020204" pitchFamily="34" charset="0"/>
                <a:sym typeface="Calibri"/>
              </a:rPr>
              <a:t>Open-ended questions</a:t>
            </a:r>
          </a:p>
          <a:p>
            <a:pPr marL="457200" lvl="2">
              <a:spcAft>
                <a:spcPts val="1800"/>
              </a:spcAft>
              <a:buClr>
                <a:schemeClr val="hlink"/>
              </a:buClr>
              <a:buSzPct val="25000"/>
            </a:pPr>
            <a:r>
              <a:rPr lang="en-US" sz="3600" b="1" dirty="0">
                <a:solidFill>
                  <a:srgbClr val="002060"/>
                </a:solidFill>
                <a:latin typeface="Arial" panose="020B0604020202020204" pitchFamily="34" charset="0"/>
                <a:ea typeface="Calibri"/>
                <a:cs typeface="Arial" panose="020B0604020202020204" pitchFamily="34" charset="0"/>
                <a:sym typeface="Calibri"/>
              </a:rPr>
              <a:t>End the class clearly and on-time</a:t>
            </a: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80848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Class Management</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Auxiliary Specific</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16</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1960517" y="6323013"/>
            <a:ext cx="5222966"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1500850"/>
            <a:ext cx="7315200" cy="4410048"/>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Roster - Record Keeping</a:t>
            </a:r>
          </a:p>
          <a:p>
            <a:pPr marL="457200" lvl="2">
              <a:spcAft>
                <a:spcPts val="14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Payments</a:t>
            </a:r>
          </a:p>
          <a:p>
            <a:pPr marL="457200" lvl="2">
              <a:spcAft>
                <a:spcPts val="14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Attendance</a:t>
            </a: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Testing</a:t>
            </a:r>
          </a:p>
          <a:p>
            <a:pPr marL="457200" lvl="2">
              <a:spcAft>
                <a:spcPts val="1800"/>
              </a:spcAft>
              <a:buClr>
                <a:schemeClr val="hlink"/>
              </a:buClr>
              <a:buSzPct val="25000"/>
            </a:pPr>
            <a:r>
              <a:rPr lang="en-US" sz="3600" dirty="0">
                <a:solidFill>
                  <a:srgbClr val="002060"/>
                </a:solidFill>
                <a:latin typeface="Arial" panose="020B0604020202020204" pitchFamily="34" charset="0"/>
                <a:ea typeface="Calibri"/>
                <a:cs typeface="Arial" panose="020B0604020202020204" pitchFamily="34" charset="0"/>
                <a:sym typeface="Calibri"/>
              </a:rPr>
              <a:t>Completion Certificates</a:t>
            </a:r>
          </a:p>
          <a:p>
            <a:pPr marL="457200" lvl="2">
              <a:spcAft>
                <a:spcPts val="1800"/>
              </a:spcAft>
              <a:buClr>
                <a:schemeClr val="hlink"/>
              </a:buClr>
              <a:buSzPct val="25000"/>
            </a:pPr>
            <a:endParaRPr lang="en-US" sz="3600" b="1" dirty="0">
              <a:solidFill>
                <a:srgbClr val="00206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15893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a:extLst>
              <a:ext uri="{FF2B5EF4-FFF2-40B4-BE49-F238E27FC236}">
                <a16:creationId xmlns:a16="http://schemas.microsoft.com/office/drawing/2014/main" id="{27ED73B8-9257-46F0-96D1-4F748BF3BAF6}"/>
              </a:ext>
            </a:extLst>
          </p:cNvPr>
          <p:cNvSpPr>
            <a:spLocks noGrp="1"/>
          </p:cNvSpPr>
          <p:nvPr>
            <p:ph type="ctrTitle"/>
          </p:nvPr>
        </p:nvSpPr>
        <p:spPr>
          <a:xfrm>
            <a:off x="914400" y="0"/>
            <a:ext cx="7772400" cy="1470000"/>
          </a:xfrm>
        </p:spPr>
        <p:txBody>
          <a:bodyPr/>
          <a:lstStyle/>
          <a:p>
            <a:r>
              <a:rPr lang="en-US" dirty="0">
                <a:solidFill>
                  <a:schemeClr val="bg1"/>
                </a:solidFill>
              </a:rPr>
              <a:t>Introduction</a:t>
            </a:r>
          </a:p>
        </p:txBody>
      </p:sp>
      <p:sp>
        <p:nvSpPr>
          <p:cNvPr id="93" name="Shape 9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lvl="0" algn="r"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pPr lvl="0" algn="r" rtl="0">
                <a:spcBef>
                  <a:spcPts val="0"/>
                </a:spcBef>
                <a:buClr>
                  <a:srgbClr val="888888"/>
                </a:buClr>
                <a:buSzPct val="25000"/>
                <a:buFont typeface="Calibri"/>
                <a:buNone/>
              </a:pPr>
              <a:t>17</a:t>
            </a:fld>
            <a:endParaRPr lang="en-US" sz="1200" dirty="0">
              <a:solidFill>
                <a:srgbClr val="888888"/>
              </a:solidFill>
              <a:latin typeface="Calibri"/>
              <a:ea typeface="Calibri"/>
              <a:cs typeface="Calibri"/>
              <a:sym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660" y="2816498"/>
            <a:ext cx="3385743" cy="3385743"/>
          </a:xfrm>
          <a:prstGeom prst="rect">
            <a:avLst/>
          </a:prstGeom>
        </p:spPr>
      </p:pic>
      <p:sp>
        <p:nvSpPr>
          <p:cNvPr id="4" name="Footer Placeholder 3">
            <a:extLst>
              <a:ext uri="{FF2B5EF4-FFF2-40B4-BE49-F238E27FC236}">
                <a16:creationId xmlns:a16="http://schemas.microsoft.com/office/drawing/2014/main" id="{675FB042-3406-4958-B873-9DD1B1BA08AC}"/>
              </a:ext>
            </a:extLst>
          </p:cNvPr>
          <p:cNvSpPr>
            <a:spLocks noGrp="1"/>
          </p:cNvSpPr>
          <p:nvPr>
            <p:ph type="ftr" idx="11"/>
          </p:nvPr>
        </p:nvSpPr>
        <p:spPr>
          <a:xfrm>
            <a:off x="2920637" y="6313822"/>
            <a:ext cx="3759926" cy="365100"/>
          </a:xfrm>
        </p:spPr>
        <p:txBody>
          <a:bodyPr/>
          <a:lstStyle/>
          <a:p>
            <a:r>
              <a:rPr lang="en-US" dirty="0"/>
              <a:t>INSTRUCTOR TOOLS 2020-Holding Classes Electronically </a:t>
            </a:r>
          </a:p>
        </p:txBody>
      </p:sp>
      <p:sp>
        <p:nvSpPr>
          <p:cNvPr id="7" name="Shape 89">
            <a:extLst>
              <a:ext uri="{FF2B5EF4-FFF2-40B4-BE49-F238E27FC236}">
                <a16:creationId xmlns:a16="http://schemas.microsoft.com/office/drawing/2014/main" id="{D4ED8BCF-CEE3-4CB7-AA37-41EF55DFD162}"/>
              </a:ext>
            </a:extLst>
          </p:cNvPr>
          <p:cNvSpPr txBox="1"/>
          <p:nvPr/>
        </p:nvSpPr>
        <p:spPr>
          <a:xfrm>
            <a:off x="3908592" y="260028"/>
            <a:ext cx="5085000" cy="58406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hlink"/>
              </a:buClr>
              <a:buFont typeface="Calibri"/>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hlink"/>
              </a:buClr>
              <a:buSzPct val="25000"/>
              <a:buFont typeface="Calibri"/>
              <a:buNone/>
            </a:pPr>
            <a:r>
              <a:rPr lang="en-US" sz="4800" b="1" dirty="0">
                <a:solidFill>
                  <a:srgbClr val="002060"/>
                </a:solidFill>
                <a:latin typeface="+mj-lt"/>
                <a:ea typeface="Calibri"/>
                <a:cs typeface="Calibri"/>
                <a:sym typeface="Calibri"/>
              </a:rPr>
              <a:t>Holding Classes Electronically </a:t>
            </a:r>
          </a:p>
          <a:p>
            <a:pPr marL="0" marR="0" lvl="0" indent="0" algn="ctr" rtl="0">
              <a:lnSpc>
                <a:spcPct val="100000"/>
              </a:lnSpc>
              <a:spcBef>
                <a:spcPts val="0"/>
              </a:spcBef>
              <a:spcAft>
                <a:spcPts val="0"/>
              </a:spcAft>
              <a:buClr>
                <a:schemeClr val="hlink"/>
              </a:buClr>
              <a:buSzPct val="25000"/>
              <a:buFont typeface="Calibri"/>
              <a:buNone/>
            </a:pPr>
            <a:endParaRPr lang="en-US" sz="1200" b="1" i="0" u="none" strike="noStrike" cap="none" dirty="0">
              <a:solidFill>
                <a:srgbClr val="002060"/>
              </a:solidFill>
              <a:latin typeface="+mj-lt"/>
              <a:ea typeface="Calibri"/>
              <a:cs typeface="Calibri"/>
              <a:sym typeface="Calibri"/>
            </a:endParaRPr>
          </a:p>
          <a:p>
            <a:pPr marL="0" marR="0" lvl="0" indent="0" algn="ctr" rtl="0">
              <a:lnSpc>
                <a:spcPct val="100000"/>
              </a:lnSpc>
              <a:spcBef>
                <a:spcPts val="0"/>
              </a:spcBef>
              <a:spcAft>
                <a:spcPts val="0"/>
              </a:spcAft>
              <a:buClr>
                <a:schemeClr val="hlink"/>
              </a:buClr>
              <a:buSzPct val="25000"/>
              <a:buFont typeface="Calibri"/>
              <a:buNone/>
            </a:pPr>
            <a:r>
              <a:rPr lang="en-US" sz="4800" i="0" u="none" strike="noStrike" cap="none" dirty="0">
                <a:solidFill>
                  <a:srgbClr val="002060"/>
                </a:solidFill>
                <a:latin typeface="+mj-lt"/>
                <a:ea typeface="Calibri"/>
                <a:cs typeface="Calibri"/>
                <a:sym typeface="Calibri"/>
              </a:rPr>
              <a:t>2020</a:t>
            </a:r>
          </a:p>
          <a:p>
            <a:pPr marL="0" marR="0" lvl="0" indent="0" algn="ctr" rtl="0">
              <a:lnSpc>
                <a:spcPct val="100000"/>
              </a:lnSpc>
              <a:spcBef>
                <a:spcPts val="0"/>
              </a:spcBef>
              <a:spcAft>
                <a:spcPts val="0"/>
              </a:spcAft>
              <a:buClr>
                <a:schemeClr val="hlink"/>
              </a:buClr>
              <a:buSzPct val="25000"/>
              <a:buFont typeface="Calibri"/>
              <a:buNone/>
            </a:pPr>
            <a:r>
              <a:rPr lang="en-US" sz="4800" b="1" i="0" u="none" strike="noStrike" cap="none" dirty="0">
                <a:solidFill>
                  <a:srgbClr val="002060"/>
                </a:solidFill>
                <a:latin typeface="+mj-lt"/>
                <a:ea typeface="Calibri"/>
                <a:cs typeface="Calibri"/>
                <a:sym typeface="Calibri"/>
              </a:rPr>
              <a:t>Best Practices</a:t>
            </a:r>
          </a:p>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Font typeface="Arial"/>
              <a:buNone/>
            </a:pPr>
            <a:endParaRPr sz="6000" b="1" i="0" u="none" strike="noStrike" cap="none" dirty="0">
              <a:solidFill>
                <a:srgbClr val="0000FF"/>
              </a:solidFill>
              <a:latin typeface="Calibri"/>
              <a:ea typeface="Calibri"/>
              <a:cs typeface="Calibri"/>
              <a:sym typeface="Calibri"/>
            </a:endParaRPr>
          </a:p>
        </p:txBody>
      </p:sp>
    </p:spTree>
    <p:extLst>
      <p:ext uri="{BB962C8B-B14F-4D97-AF65-F5344CB8AC3E}">
        <p14:creationId xmlns:p14="http://schemas.microsoft.com/office/powerpoint/2010/main" val="15275631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463040" y="914400"/>
            <a:ext cx="7315200" cy="5486400"/>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Reach students at a distance</a:t>
            </a: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No travel time to class</a:t>
            </a:r>
          </a:p>
          <a:p>
            <a:pPr marL="457200" lvl="2">
              <a:spcAft>
                <a:spcPts val="18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Allows a consistent message to be transmitted</a:t>
            </a:r>
          </a:p>
          <a:p>
            <a:pPr marL="457200" lvl="2">
              <a:spcAft>
                <a:spcPts val="18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Can be recorded – </a:t>
            </a:r>
            <a:r>
              <a:rPr lang="en-US" sz="2000" b="1" dirty="0">
                <a:solidFill>
                  <a:srgbClr val="002060"/>
                </a:solidFill>
                <a:latin typeface="Arial" panose="020B0604020202020204" pitchFamily="34" charset="0"/>
                <a:ea typeface="Calibri"/>
                <a:cs typeface="Arial" panose="020B0604020202020204" pitchFamily="34" charset="0"/>
                <a:sym typeface="Calibri"/>
              </a:rPr>
              <a:t>Note: You must inform audience if they will be included in any recording</a:t>
            </a:r>
          </a:p>
          <a:p>
            <a:pPr marL="457200" lvl="2">
              <a:spcAft>
                <a:spcPts val="1800"/>
              </a:spcAft>
              <a:buClr>
                <a:schemeClr val="hlink"/>
              </a:buClr>
              <a:buSzPct val="25000"/>
            </a:pPr>
            <a:endParaRPr lang="en-US" sz="36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chemeClr val="hlink"/>
              </a:buClr>
              <a:buSzPct val="25000"/>
              <a:buFont typeface="Calibri"/>
              <a:buNone/>
            </a:pPr>
            <a:endParaRPr lang="en-US" sz="4000" b="1" i="0" u="none" strike="noStrike" cap="none"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
        <p:nvSpPr>
          <p:cNvPr id="9" name="Slide Number Placeholder 1">
            <a:extLst>
              <a:ext uri="{FF2B5EF4-FFF2-40B4-BE49-F238E27FC236}">
                <a16:creationId xmlns:a16="http://schemas.microsoft.com/office/drawing/2014/main" id="{185C6C68-1E42-4153-B507-F12E6578F21B}"/>
              </a:ext>
            </a:extLst>
          </p:cNvPr>
          <p:cNvSpPr txBox="1">
            <a:spLocks/>
          </p:cNvSpPr>
          <p:nvPr/>
        </p:nvSpPr>
        <p:spPr>
          <a:xfrm>
            <a:off x="6553200" y="6245225"/>
            <a:ext cx="2133600" cy="4762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3D569AC3-699C-40DE-817A-BB01E20799F7}" type="slidenum">
              <a:rPr lang="en-US" altLang="en-US" smtClean="0"/>
              <a:pPr algn="r"/>
              <a:t>2</a:t>
            </a:fld>
            <a:endParaRPr lang="en-US" altLang="en-US" dirty="0"/>
          </a:p>
        </p:txBody>
      </p:sp>
      <p:sp>
        <p:nvSpPr>
          <p:cNvPr id="6" name="Rectangle 2">
            <a:extLst>
              <a:ext uri="{FF2B5EF4-FFF2-40B4-BE49-F238E27FC236}">
                <a16:creationId xmlns:a16="http://schemas.microsoft.com/office/drawing/2014/main" id="{8F8838BC-B93A-4451-97AD-F8C9E1ED9946}"/>
              </a:ext>
            </a:extLst>
          </p:cNvPr>
          <p:cNvSpPr>
            <a:spLocks noGrp="1" noChangeArrowheads="1"/>
          </p:cNvSpPr>
          <p:nvPr>
            <p:ph type="ctrTitle"/>
          </p:nvPr>
        </p:nvSpPr>
        <p:spPr>
          <a:xfrm>
            <a:off x="1463040" y="0"/>
            <a:ext cx="7315200" cy="914400"/>
          </a:xfrm>
        </p:spPr>
        <p:txBody>
          <a:bodyPr/>
          <a:lstStyle/>
          <a:p>
            <a:r>
              <a:rPr lang="en-US" sz="3600" b="1" dirty="0">
                <a:solidFill>
                  <a:srgbClr val="002060"/>
                </a:solidFill>
                <a:latin typeface="Arial" panose="020B0604020202020204" pitchFamily="34" charset="0"/>
                <a:cs typeface="Arial" panose="020B0604020202020204" pitchFamily="34" charset="0"/>
              </a:rPr>
              <a:t>Why</a:t>
            </a: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A00568A-1F44-41E3-9D14-7262A874B293}"/>
              </a:ext>
            </a:extLst>
          </p:cNvPr>
          <p:cNvSpPr>
            <a:spLocks noGrp="1"/>
          </p:cNvSpPr>
          <p:nvPr>
            <p:ph type="ftr" idx="11"/>
          </p:nvPr>
        </p:nvSpPr>
        <p:spPr>
          <a:xfrm>
            <a:off x="2086983" y="6356350"/>
            <a:ext cx="5271247" cy="365100"/>
          </a:xfrm>
        </p:spPr>
        <p:txBody>
          <a:bodyPr/>
          <a:lstStyle/>
          <a:p>
            <a:r>
              <a:rPr lang="en-US" dirty="0">
                <a:latin typeface="Arial Black" panose="020B0A04020102020204" pitchFamily="34" charset="0"/>
              </a:rPr>
              <a:t>INSTRUCTOR TOOLS 2020-Holding Classes Electronically </a:t>
            </a:r>
          </a:p>
        </p:txBody>
      </p:sp>
    </p:spTree>
    <p:extLst>
      <p:ext uri="{BB962C8B-B14F-4D97-AF65-F5344CB8AC3E}">
        <p14:creationId xmlns:p14="http://schemas.microsoft.com/office/powerpoint/2010/main" val="16431961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463040" y="914400"/>
            <a:ext cx="7315200" cy="5486400"/>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Less effective face time</a:t>
            </a: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More difficult to illustrate points</a:t>
            </a:r>
          </a:p>
          <a:p>
            <a:pPr marL="457200" lvl="2">
              <a:spcAft>
                <a:spcPts val="18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Security issues</a:t>
            </a:r>
          </a:p>
          <a:p>
            <a:pPr marL="457200" lvl="2">
              <a:spcAft>
                <a:spcPts val="18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Some member are challenged by technology</a:t>
            </a:r>
          </a:p>
          <a:p>
            <a:pPr marL="457200" lvl="2">
              <a:spcAft>
                <a:spcPts val="18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“Open mic” noise</a:t>
            </a:r>
          </a:p>
          <a:p>
            <a:pPr marL="457200" lvl="2">
              <a:spcAft>
                <a:spcPts val="1800"/>
              </a:spcAft>
              <a:buClr>
                <a:schemeClr val="hlink"/>
              </a:buClr>
              <a:buSzPct val="25000"/>
            </a:pPr>
            <a:endParaRPr lang="en-US" sz="36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685800" marR="0" lvl="0" indent="-685800" rtl="0">
              <a:lnSpc>
                <a:spcPct val="100000"/>
              </a:lnSpc>
              <a:spcBef>
                <a:spcPts val="0"/>
              </a:spcBef>
              <a:spcAft>
                <a:spcPts val="0"/>
              </a:spcAft>
              <a:buClr>
                <a:schemeClr val="hlink"/>
              </a:buClr>
              <a:buSzPct val="25000"/>
              <a:buFont typeface="Arial" panose="020B0604020202020204" pitchFamily="34" charset="0"/>
              <a:buChar char="•"/>
            </a:pPr>
            <a:endParaRPr lang="en-US" sz="40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chemeClr val="hlink"/>
              </a:buClr>
              <a:buSzPct val="25000"/>
              <a:buFont typeface="Calibri"/>
              <a:buNone/>
            </a:pPr>
            <a:endParaRPr lang="en-US" sz="4000" b="1" i="0" u="none" strike="noStrike" cap="none"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
        <p:nvSpPr>
          <p:cNvPr id="9" name="Slide Number Placeholder 1">
            <a:extLst>
              <a:ext uri="{FF2B5EF4-FFF2-40B4-BE49-F238E27FC236}">
                <a16:creationId xmlns:a16="http://schemas.microsoft.com/office/drawing/2014/main" id="{185C6C68-1E42-4153-B507-F12E6578F21B}"/>
              </a:ext>
            </a:extLst>
          </p:cNvPr>
          <p:cNvSpPr txBox="1">
            <a:spLocks/>
          </p:cNvSpPr>
          <p:nvPr/>
        </p:nvSpPr>
        <p:spPr>
          <a:xfrm>
            <a:off x="6553200" y="6245225"/>
            <a:ext cx="2133600" cy="4762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3D569AC3-699C-40DE-817A-BB01E20799F7}" type="slidenum">
              <a:rPr lang="en-US" altLang="en-US" smtClean="0"/>
              <a:pPr algn="r"/>
              <a:t>3</a:t>
            </a:fld>
            <a:endParaRPr lang="en-US" altLang="en-US" dirty="0"/>
          </a:p>
        </p:txBody>
      </p:sp>
      <p:sp>
        <p:nvSpPr>
          <p:cNvPr id="6" name="Rectangle 2">
            <a:extLst>
              <a:ext uri="{FF2B5EF4-FFF2-40B4-BE49-F238E27FC236}">
                <a16:creationId xmlns:a16="http://schemas.microsoft.com/office/drawing/2014/main" id="{8F8838BC-B93A-4451-97AD-F8C9E1ED9946}"/>
              </a:ext>
            </a:extLst>
          </p:cNvPr>
          <p:cNvSpPr>
            <a:spLocks noGrp="1" noChangeArrowheads="1"/>
          </p:cNvSpPr>
          <p:nvPr>
            <p:ph type="ctrTitle"/>
          </p:nvPr>
        </p:nvSpPr>
        <p:spPr>
          <a:xfrm>
            <a:off x="1463040" y="0"/>
            <a:ext cx="7315200" cy="914400"/>
          </a:xfrm>
        </p:spPr>
        <p:txBody>
          <a:bodyPr/>
          <a:lstStyle/>
          <a:p>
            <a:r>
              <a:rPr lang="en-US" sz="3600" b="1" dirty="0">
                <a:solidFill>
                  <a:srgbClr val="002060"/>
                </a:solidFill>
                <a:latin typeface="Arial" panose="020B0604020202020204" pitchFamily="34" charset="0"/>
                <a:cs typeface="Arial" panose="020B0604020202020204" pitchFamily="34" charset="0"/>
              </a:rPr>
              <a:t>Challenges</a:t>
            </a: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A00568A-1F44-41E3-9D14-7262A874B293}"/>
              </a:ext>
            </a:extLst>
          </p:cNvPr>
          <p:cNvSpPr>
            <a:spLocks noGrp="1"/>
          </p:cNvSpPr>
          <p:nvPr>
            <p:ph type="ftr" idx="11"/>
          </p:nvPr>
        </p:nvSpPr>
        <p:spPr>
          <a:xfrm>
            <a:off x="2312127" y="6356350"/>
            <a:ext cx="5107576" cy="365100"/>
          </a:xfrm>
        </p:spPr>
        <p:txBody>
          <a:bodyPr/>
          <a:lstStyle/>
          <a:p>
            <a:r>
              <a:rPr lang="en-US" dirty="0">
                <a:latin typeface="Arial Black" panose="020B0A04020102020204" pitchFamily="34" charset="0"/>
              </a:rPr>
              <a:t>INSTRUCTOR TOOLS 2020-Holding Classes Electronically </a:t>
            </a:r>
          </a:p>
        </p:txBody>
      </p:sp>
    </p:spTree>
    <p:extLst>
      <p:ext uri="{BB962C8B-B14F-4D97-AF65-F5344CB8AC3E}">
        <p14:creationId xmlns:p14="http://schemas.microsoft.com/office/powerpoint/2010/main" val="22111319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Available Services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4572000"/>
          </a:xfrm>
        </p:spPr>
        <p:txBody>
          <a:bodyPr/>
          <a:lstStyle/>
          <a:p>
            <a:pPr algn="l">
              <a:spcBef>
                <a:spcPts val="0"/>
              </a:spcBef>
            </a:pPr>
            <a:r>
              <a:rPr lang="en-US" sz="2400" b="1" dirty="0">
                <a:solidFill>
                  <a:schemeClr val="bg2"/>
                </a:solidFill>
                <a:latin typeface="Arial" panose="020B0604020202020204" pitchFamily="34" charset="0"/>
                <a:cs typeface="Arial" panose="020B0604020202020204" pitchFamily="34" charset="0"/>
              </a:rPr>
              <a:t>Small Audiences</a:t>
            </a:r>
          </a:p>
          <a:p>
            <a:pPr algn="l">
              <a:spcBef>
                <a:spcPts val="0"/>
              </a:spcBef>
            </a:pPr>
            <a:endParaRPr lang="en-US" sz="1200" b="1" dirty="0">
              <a:solidFill>
                <a:schemeClr val="bg2"/>
              </a:solidFill>
              <a:latin typeface="Arial" panose="020B0604020202020204" pitchFamily="34" charset="0"/>
              <a:cs typeface="Arial" panose="020B0604020202020204" pitchFamily="34" charset="0"/>
            </a:endParaRPr>
          </a:p>
          <a:p>
            <a:pPr algn="l">
              <a:spcBef>
                <a:spcPts val="0"/>
              </a:spcBef>
            </a:pPr>
            <a:r>
              <a:rPr lang="en-US" sz="2400" b="1" dirty="0">
                <a:solidFill>
                  <a:schemeClr val="bg2"/>
                </a:solidFill>
                <a:latin typeface="Arial" panose="020B0604020202020204" pitchFamily="34" charset="0"/>
                <a:cs typeface="Arial" panose="020B0604020202020204" pitchFamily="34" charset="0"/>
              </a:rPr>
              <a:t>	</a:t>
            </a:r>
            <a:r>
              <a:rPr lang="en-US" sz="2400" dirty="0">
                <a:solidFill>
                  <a:schemeClr val="bg2"/>
                </a:solidFill>
                <a:latin typeface="Arial" panose="020B0604020202020204" pitchFamily="34" charset="0"/>
                <a:cs typeface="Arial" panose="020B0604020202020204" pitchFamily="34" charset="0"/>
              </a:rPr>
              <a:t>GoToMeeting</a:t>
            </a:r>
          </a:p>
          <a:p>
            <a:pPr algn="l">
              <a:spcBef>
                <a:spcPts val="0"/>
              </a:spcBef>
            </a:pPr>
            <a:r>
              <a:rPr lang="en-US" sz="2400" dirty="0">
                <a:solidFill>
                  <a:schemeClr val="bg2"/>
                </a:solidFill>
                <a:latin typeface="Arial" panose="020B0604020202020204" pitchFamily="34" charset="0"/>
                <a:cs typeface="Arial" panose="020B0604020202020204" pitchFamily="34" charset="0"/>
              </a:rPr>
              <a:t>	Google</a:t>
            </a:r>
          </a:p>
          <a:p>
            <a:pPr algn="l">
              <a:spcBef>
                <a:spcPts val="0"/>
              </a:spcBef>
            </a:pPr>
            <a:r>
              <a:rPr lang="en-US" sz="2400" dirty="0">
                <a:solidFill>
                  <a:schemeClr val="bg2"/>
                </a:solidFill>
                <a:latin typeface="Arial" panose="020B0604020202020204" pitchFamily="34" charset="0"/>
                <a:cs typeface="Arial" panose="020B0604020202020204" pitchFamily="34" charset="0"/>
              </a:rPr>
              <a:t>	WebEx</a:t>
            </a:r>
          </a:p>
          <a:p>
            <a:pPr algn="l">
              <a:spcBef>
                <a:spcPts val="0"/>
              </a:spcBef>
            </a:pPr>
            <a:endParaRPr lang="en-US" sz="2400" b="1" dirty="0">
              <a:solidFill>
                <a:schemeClr val="bg2"/>
              </a:solidFill>
              <a:latin typeface="Arial" panose="020B0604020202020204" pitchFamily="34" charset="0"/>
              <a:cs typeface="Arial" panose="020B0604020202020204" pitchFamily="34" charset="0"/>
            </a:endParaRPr>
          </a:p>
          <a:p>
            <a:pPr algn="l">
              <a:spcBef>
                <a:spcPts val="0"/>
              </a:spcBef>
            </a:pPr>
            <a:r>
              <a:rPr lang="en-US" sz="2400" b="1" dirty="0">
                <a:solidFill>
                  <a:schemeClr val="bg2"/>
                </a:solidFill>
                <a:latin typeface="Arial" panose="020B0604020202020204" pitchFamily="34" charset="0"/>
                <a:cs typeface="Arial" panose="020B0604020202020204" pitchFamily="34" charset="0"/>
              </a:rPr>
              <a:t>Large Audiences</a:t>
            </a:r>
          </a:p>
          <a:p>
            <a:pPr marL="285750" indent="-285750" algn="l">
              <a:buFont typeface="Arial" panose="020B0604020202020204" pitchFamily="34" charset="0"/>
              <a:buChar char="•"/>
            </a:pPr>
            <a:endParaRPr lang="en-US" altLang="en-US" sz="1200" dirty="0">
              <a:solidFill>
                <a:schemeClr val="bg2"/>
              </a:solidFill>
              <a:latin typeface="Arial" panose="020B0604020202020204" pitchFamily="34" charset="0"/>
              <a:cs typeface="Arial" panose="020B0604020202020204" pitchFamily="34" charset="0"/>
            </a:endParaRPr>
          </a:p>
          <a:p>
            <a:pPr marL="914400" lvl="1" algn="l">
              <a:buNone/>
              <a:tabLst>
                <a:tab pos="969963" algn="l"/>
              </a:tabLst>
            </a:pPr>
            <a:r>
              <a:rPr lang="en-US" altLang="en-US" sz="2400" dirty="0">
                <a:solidFill>
                  <a:schemeClr val="bg2"/>
                </a:solidFill>
                <a:latin typeface="Arial" panose="020B0604020202020204" pitchFamily="34" charset="0"/>
                <a:cs typeface="Arial" panose="020B0604020202020204" pitchFamily="34" charset="0"/>
              </a:rPr>
              <a:t>Free Conference Call</a:t>
            </a:r>
          </a:p>
          <a:p>
            <a:pPr marL="914400" lvl="1" algn="l">
              <a:buNone/>
            </a:pPr>
            <a:r>
              <a:rPr lang="en-US" altLang="en-US" sz="2400" dirty="0" err="1">
                <a:solidFill>
                  <a:schemeClr val="bg2"/>
                </a:solidFill>
                <a:latin typeface="Arial" panose="020B0604020202020204" pitchFamily="34" charset="0"/>
                <a:cs typeface="Arial" panose="020B0604020202020204" pitchFamily="34" charset="0"/>
              </a:rPr>
              <a:t>GoToTraining</a:t>
            </a:r>
            <a:endParaRPr lang="en-US" altLang="en-US" sz="2400" dirty="0">
              <a:solidFill>
                <a:schemeClr val="bg2"/>
              </a:solidFill>
              <a:latin typeface="Arial" panose="020B0604020202020204" pitchFamily="34" charset="0"/>
              <a:cs typeface="Arial" panose="020B0604020202020204" pitchFamily="34" charset="0"/>
            </a:endParaRPr>
          </a:p>
          <a:p>
            <a:pPr marL="914400" lvl="1" algn="l">
              <a:buNone/>
            </a:pPr>
            <a:r>
              <a:rPr lang="en-US" altLang="en-US" sz="2400" dirty="0">
                <a:solidFill>
                  <a:schemeClr val="bg2"/>
                </a:solidFill>
                <a:latin typeface="Arial" panose="020B0604020202020204" pitchFamily="34" charset="0"/>
                <a:cs typeface="Arial" panose="020B0604020202020204" pitchFamily="34" charset="0"/>
              </a:rPr>
              <a:t>Google</a:t>
            </a: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4</a:t>
            </a:fld>
            <a:endParaRPr lang="en-US" altLang="en-US" dirty="0"/>
          </a:p>
        </p:txBody>
      </p:sp>
      <p:sp>
        <p:nvSpPr>
          <p:cNvPr id="3" name="Footer Placeholder 2">
            <a:extLst>
              <a:ext uri="{FF2B5EF4-FFF2-40B4-BE49-F238E27FC236}">
                <a16:creationId xmlns:a16="http://schemas.microsoft.com/office/drawing/2014/main" id="{8AF5CA73-D557-4643-ABC6-01EEBBFA56EC}"/>
              </a:ext>
            </a:extLst>
          </p:cNvPr>
          <p:cNvSpPr>
            <a:spLocks noGrp="1"/>
          </p:cNvSpPr>
          <p:nvPr>
            <p:ph type="ftr" sz="quarter" idx="3"/>
          </p:nvPr>
        </p:nvSpPr>
        <p:spPr>
          <a:xfrm>
            <a:off x="1998617" y="6245225"/>
            <a:ext cx="5473337" cy="476250"/>
          </a:xfrm>
        </p:spPr>
        <p:txBody>
          <a:bodyPr/>
          <a:lstStyle/>
          <a:p>
            <a:r>
              <a:rPr lang="en-US" altLang="en-US"/>
              <a:t>INSTRUCTOR TOOLS 2020-Holding Classes Electronically </a:t>
            </a:r>
            <a:endParaRPr lang="en-US" altLang="en-US" dirty="0"/>
          </a:p>
        </p:txBody>
      </p:sp>
    </p:spTree>
    <p:extLst>
      <p:ext uri="{BB962C8B-B14F-4D97-AF65-F5344CB8AC3E}">
        <p14:creationId xmlns:p14="http://schemas.microsoft.com/office/powerpoint/2010/main" val="274801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Available Services</a:t>
            </a:r>
            <a:endParaRPr lang="en-US" alt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5</a:t>
            </a:fld>
            <a:endParaRPr lang="en-US" altLang="en-US" dirty="0"/>
          </a:p>
        </p:txBody>
      </p:sp>
      <p:sp>
        <p:nvSpPr>
          <p:cNvPr id="3" name="Footer Placeholder 2">
            <a:extLst>
              <a:ext uri="{FF2B5EF4-FFF2-40B4-BE49-F238E27FC236}">
                <a16:creationId xmlns:a16="http://schemas.microsoft.com/office/drawing/2014/main" id="{8AF5CA73-D557-4643-ABC6-01EEBBFA56EC}"/>
              </a:ext>
            </a:extLst>
          </p:cNvPr>
          <p:cNvSpPr>
            <a:spLocks noGrp="1"/>
          </p:cNvSpPr>
          <p:nvPr>
            <p:ph type="ftr" sz="quarter" idx="3"/>
          </p:nvPr>
        </p:nvSpPr>
        <p:spPr>
          <a:xfrm>
            <a:off x="2116183" y="6245225"/>
            <a:ext cx="5133703" cy="476250"/>
          </a:xfrm>
        </p:spPr>
        <p:txBody>
          <a:bodyPr/>
          <a:lstStyle/>
          <a:p>
            <a:r>
              <a:rPr lang="en-US" altLang="en-US" dirty="0"/>
              <a:t>INSTRUCTOR TOOLS 2020-Holding Classes Electronically </a:t>
            </a:r>
          </a:p>
        </p:txBody>
      </p:sp>
      <p:sp>
        <p:nvSpPr>
          <p:cNvPr id="8" name="Rectangle 3">
            <a:extLst>
              <a:ext uri="{FF2B5EF4-FFF2-40B4-BE49-F238E27FC236}">
                <a16:creationId xmlns:a16="http://schemas.microsoft.com/office/drawing/2014/main" id="{28E8E008-5827-4AC1-94CE-897A4CA6C150}"/>
              </a:ext>
            </a:extLst>
          </p:cNvPr>
          <p:cNvSpPr txBox="1">
            <a:spLocks noChangeArrowheads="1"/>
          </p:cNvSpPr>
          <p:nvPr/>
        </p:nvSpPr>
        <p:spPr>
          <a:xfrm>
            <a:off x="1463040" y="914400"/>
            <a:ext cx="7315200" cy="45720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pPr algn="l">
              <a:spcBef>
                <a:spcPts val="0"/>
              </a:spcBef>
            </a:pPr>
            <a:r>
              <a:rPr lang="en-US" sz="2000" b="1" dirty="0">
                <a:solidFill>
                  <a:schemeClr val="bg2"/>
                </a:solidFill>
                <a:latin typeface="Arial" panose="020B0604020202020204" pitchFamily="34" charset="0"/>
                <a:cs typeface="Arial" panose="020B0604020202020204" pitchFamily="34" charset="0"/>
              </a:rPr>
              <a:t>No-Charge Services</a:t>
            </a:r>
          </a:p>
          <a:p>
            <a:pPr algn="l">
              <a:spcBef>
                <a:spcPts val="0"/>
              </a:spcBef>
            </a:pPr>
            <a:r>
              <a:rPr lang="en-US" sz="2000" b="1" dirty="0">
                <a:solidFill>
                  <a:schemeClr val="bg2"/>
                </a:solidFill>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Free Conference Call</a:t>
            </a:r>
          </a:p>
          <a:p>
            <a:pPr algn="l">
              <a:spcBef>
                <a:spcPts val="0"/>
              </a:spcBef>
            </a:pPr>
            <a:r>
              <a:rPr lang="en-US" sz="2000" dirty="0">
                <a:solidFill>
                  <a:schemeClr val="bg2"/>
                </a:solidFill>
                <a:latin typeface="Arial" panose="020B0604020202020204" pitchFamily="34" charset="0"/>
                <a:cs typeface="Arial" panose="020B0604020202020204" pitchFamily="34" charset="0"/>
              </a:rPr>
              <a:t>	Google</a:t>
            </a:r>
            <a:br>
              <a:rPr lang="en-US" sz="2000" dirty="0">
                <a:solidFill>
                  <a:schemeClr val="bg2"/>
                </a:solidFill>
                <a:latin typeface="Arial" panose="020B0604020202020204" pitchFamily="34" charset="0"/>
                <a:cs typeface="Arial" panose="020B0604020202020204" pitchFamily="34" charset="0"/>
              </a:rPr>
            </a:br>
            <a:r>
              <a:rPr lang="en-US" sz="2000" dirty="0">
                <a:solidFill>
                  <a:schemeClr val="bg2"/>
                </a:solidFill>
                <a:latin typeface="Arial" panose="020B0604020202020204" pitchFamily="34" charset="0"/>
                <a:cs typeface="Arial" panose="020B0604020202020204" pitchFamily="34" charset="0"/>
              </a:rPr>
              <a:t>	WebEx</a:t>
            </a: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algn="l">
              <a:spcBef>
                <a:spcPts val="0"/>
              </a:spcBef>
            </a:pPr>
            <a:r>
              <a:rPr lang="en-US" sz="2000" b="1" dirty="0">
                <a:solidFill>
                  <a:schemeClr val="bg2"/>
                </a:solidFill>
                <a:latin typeface="Arial" panose="020B0604020202020204" pitchFamily="34" charset="0"/>
                <a:cs typeface="Arial" panose="020B0604020202020204" pitchFamily="34" charset="0"/>
              </a:rPr>
              <a:t>Paid Services</a:t>
            </a: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algn="l">
              <a:spcBef>
                <a:spcPts val="0"/>
              </a:spcBef>
            </a:pPr>
            <a:r>
              <a:rPr lang="en-US" sz="2000" b="1" dirty="0">
                <a:solidFill>
                  <a:schemeClr val="bg2"/>
                </a:solidFill>
                <a:latin typeface="Arial" panose="020B0604020202020204" pitchFamily="34" charset="0"/>
                <a:cs typeface="Arial" panose="020B0604020202020204" pitchFamily="34" charset="0"/>
              </a:rPr>
              <a:t>Terms and conditions</a:t>
            </a: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algn="l">
              <a:spcBef>
                <a:spcPts val="0"/>
              </a:spcBef>
            </a:pPr>
            <a:r>
              <a:rPr lang="en-US" sz="2000" b="1" dirty="0">
                <a:solidFill>
                  <a:schemeClr val="bg2"/>
                </a:solidFill>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Know the limits and conditions of your service</a:t>
            </a: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algn="l">
              <a:spcBef>
                <a:spcPts val="0"/>
              </a:spcBef>
            </a:pPr>
            <a:endParaRPr lang="en-US" sz="2000" b="1" dirty="0">
              <a:solidFill>
                <a:schemeClr val="bg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324430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6</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924698"/>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b="1" u="sng" dirty="0">
                <a:solidFill>
                  <a:srgbClr val="002060"/>
                </a:solidFill>
                <a:latin typeface="Arial" panose="020B0604020202020204" pitchFamily="34" charset="0"/>
                <a:ea typeface="Calibri"/>
                <a:cs typeface="Arial" panose="020B0604020202020204" pitchFamily="34" charset="0"/>
                <a:sym typeface="Calibri"/>
              </a:rPr>
              <a:t>Plan Session Durations</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90 minutes maximum, 60 minutes better</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Cameras- As Instructor, use your camera.</a:t>
            </a:r>
          </a:p>
          <a:p>
            <a:pPr marL="457200" lvl="2">
              <a:spcAft>
                <a:spcPts val="1400"/>
              </a:spcAft>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Encourage students to do the same.</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Employ presentation Best Practices described in Instructor Development 2020</a:t>
            </a:r>
          </a:p>
          <a:p>
            <a:pPr marL="457200" lvl="2">
              <a:spcAft>
                <a:spcPts val="1400"/>
              </a:spcAft>
              <a:buClr>
                <a:schemeClr val="hlink"/>
              </a:buClr>
              <a:buSzPct val="25000"/>
            </a:pP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63078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7</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924698"/>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b="1" u="sng" dirty="0">
                <a:solidFill>
                  <a:srgbClr val="002060"/>
                </a:solidFill>
                <a:latin typeface="Arial" panose="020B0604020202020204" pitchFamily="34" charset="0"/>
                <a:ea typeface="Calibri"/>
                <a:cs typeface="Arial" panose="020B0604020202020204" pitchFamily="34" charset="0"/>
                <a:sym typeface="Calibri"/>
              </a:rPr>
              <a:t>Your equipment</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Minimum—</a:t>
            </a:r>
            <a:r>
              <a:rPr lang="en-US" sz="3200" dirty="0">
                <a:solidFill>
                  <a:srgbClr val="002060"/>
                </a:solidFill>
                <a:latin typeface="Arial" panose="020B0604020202020204" pitchFamily="34" charset="0"/>
                <a:ea typeface="Calibri"/>
                <a:cs typeface="Arial" panose="020B0604020202020204" pitchFamily="34" charset="0"/>
                <a:sym typeface="Calibri"/>
              </a:rPr>
              <a:t>a telephone</a:t>
            </a: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Better—</a:t>
            </a:r>
            <a:r>
              <a:rPr lang="en-US" sz="3200" dirty="0">
                <a:solidFill>
                  <a:srgbClr val="002060"/>
                </a:solidFill>
                <a:latin typeface="Arial" panose="020B0604020202020204" pitchFamily="34" charset="0"/>
                <a:ea typeface="Calibri"/>
                <a:cs typeface="Arial" panose="020B0604020202020204" pitchFamily="34" charset="0"/>
                <a:sym typeface="Calibri"/>
              </a:rPr>
              <a:t>a computer with speakers</a:t>
            </a: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Even better- </a:t>
            </a:r>
            <a:r>
              <a:rPr lang="en-US" sz="3200" dirty="0">
                <a:solidFill>
                  <a:srgbClr val="002060"/>
                </a:solidFill>
                <a:latin typeface="Arial" panose="020B0604020202020204" pitchFamily="34" charset="0"/>
                <a:ea typeface="Calibri"/>
                <a:cs typeface="Arial" panose="020B0604020202020204" pitchFamily="34" charset="0"/>
                <a:sym typeface="Calibri"/>
              </a:rPr>
              <a:t>computer &amp; camera</a:t>
            </a: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Better yet- </a:t>
            </a:r>
            <a:r>
              <a:rPr lang="en-US" sz="3200" dirty="0">
                <a:solidFill>
                  <a:srgbClr val="002060"/>
                </a:solidFill>
                <a:latin typeface="Arial" panose="020B0604020202020204" pitchFamily="34" charset="0"/>
                <a:ea typeface="Calibri"/>
                <a:cs typeface="Arial" panose="020B0604020202020204" pitchFamily="34" charset="0"/>
                <a:sym typeface="Calibri"/>
              </a:rPr>
              <a:t>add a headset</a:t>
            </a: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91597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8</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5327342"/>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b="1" u="sng" dirty="0">
                <a:solidFill>
                  <a:srgbClr val="002060"/>
                </a:solidFill>
                <a:latin typeface="Arial" panose="020B0604020202020204" pitchFamily="34" charset="0"/>
                <a:ea typeface="Calibri"/>
                <a:cs typeface="Arial" panose="020B0604020202020204" pitchFamily="34" charset="0"/>
                <a:sym typeface="Calibri"/>
              </a:rPr>
              <a:t>Your equipment</a:t>
            </a: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Internet access - “bandwidth”</a:t>
            </a:r>
          </a:p>
          <a:p>
            <a:pPr marL="457200" lvl="2">
              <a:spcAft>
                <a:spcPts val="1400"/>
              </a:spcAft>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“The higher the speed, the more it costs”</a:t>
            </a: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Internet Connections</a:t>
            </a:r>
          </a:p>
          <a:p>
            <a:pPr marL="457200" lvl="2">
              <a:spcAft>
                <a:spcPts val="1400"/>
              </a:spcAft>
              <a:buClr>
                <a:schemeClr val="hlink"/>
              </a:buClr>
              <a:buSzPct val="25000"/>
            </a:pPr>
            <a:r>
              <a:rPr lang="en-US" sz="3200" b="1" dirty="0">
                <a:solidFill>
                  <a:srgbClr val="002060"/>
                </a:solidFill>
                <a:latin typeface="Arial" panose="020B0604020202020204" pitchFamily="34" charset="0"/>
                <a:ea typeface="Calibri"/>
                <a:cs typeface="Arial" panose="020B0604020202020204" pitchFamily="34" charset="0"/>
                <a:sym typeface="Calibri"/>
              </a:rPr>
              <a:t>	</a:t>
            </a:r>
            <a:r>
              <a:rPr lang="en-US" sz="3200" dirty="0">
                <a:solidFill>
                  <a:srgbClr val="002060"/>
                </a:solidFill>
                <a:latin typeface="Arial" panose="020B0604020202020204" pitchFamily="34" charset="0"/>
                <a:ea typeface="Calibri"/>
                <a:cs typeface="Arial" panose="020B0604020202020204" pitchFamily="34" charset="0"/>
                <a:sym typeface="Calibri"/>
              </a:rPr>
              <a:t>Cable Modems</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	Satellite Internet</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	Digital Subscriber Lines</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	Wi-Fi </a:t>
            </a:r>
            <a:r>
              <a:rPr lang="en-US" sz="2000" dirty="0">
                <a:solidFill>
                  <a:srgbClr val="002060"/>
                </a:solidFill>
                <a:latin typeface="Arial" panose="020B0604020202020204" pitchFamily="34" charset="0"/>
                <a:ea typeface="Calibri"/>
                <a:cs typeface="Arial" panose="020B0604020202020204" pitchFamily="34" charset="0"/>
                <a:sym typeface="Calibri"/>
              </a:rPr>
              <a:t>(Local connection)</a:t>
            </a:r>
          </a:p>
          <a:p>
            <a:pPr marL="457200" lvl="2">
              <a:spcAft>
                <a:spcPts val="1400"/>
              </a:spcAft>
              <a:buClr>
                <a:schemeClr val="hlink"/>
              </a:buClr>
              <a:buSzPct val="25000"/>
            </a:pPr>
            <a:br>
              <a:rPr lang="en-US" sz="3200" b="1" dirty="0">
                <a:solidFill>
                  <a:srgbClr val="002060"/>
                </a:solidFill>
                <a:latin typeface="Arial" panose="020B0604020202020204" pitchFamily="34" charset="0"/>
                <a:ea typeface="Calibri"/>
                <a:cs typeface="Arial" panose="020B0604020202020204" pitchFamily="34" charset="0"/>
                <a:sym typeface="Calibri"/>
              </a:rPr>
            </a:br>
            <a:endParaRPr lang="en-US" sz="3200" b="1"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2759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463040" y="0"/>
            <a:ext cx="7315200" cy="914400"/>
          </a:xfrm>
        </p:spPr>
        <p:txBody>
          <a:bodyPr/>
          <a:lstStyle/>
          <a:p>
            <a:r>
              <a:rPr lang="en-US" sz="3600" b="1" dirty="0">
                <a:latin typeface="Arial" panose="020B0604020202020204" pitchFamily="34" charset="0"/>
                <a:cs typeface="Arial" panose="020B0604020202020204" pitchFamily="34" charset="0"/>
              </a:rPr>
              <a:t>Best Practices-Prior to Class</a:t>
            </a:r>
            <a:endParaRPr lang="en-US" altLang="en-US" sz="3600" dirty="0">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463040" y="914400"/>
            <a:ext cx="7315200" cy="5486400"/>
          </a:xfrm>
        </p:spPr>
        <p:txBody>
          <a:bodyPr/>
          <a:lstStyle/>
          <a:p>
            <a:pPr algn="l"/>
            <a:endParaRPr lang="en-US" sz="600" dirty="0">
              <a:solidFill>
                <a:srgbClr val="002060"/>
              </a:solidFill>
              <a:latin typeface="+mj-lt"/>
            </a:endParaRPr>
          </a:p>
          <a:p>
            <a:pPr marL="285750" indent="-285750" algn="l">
              <a:buFont typeface="Arial" panose="020B0604020202020204" pitchFamily="34" charset="0"/>
              <a:buChar char="•"/>
            </a:pPr>
            <a:endParaRPr lang="en-US" altLang="en-US" sz="1800" dirty="0">
              <a:solidFill>
                <a:srgbClr val="002060"/>
              </a:solidFill>
              <a:latin typeface="+mj-lt"/>
              <a:cs typeface="Arial" panose="020B0604020202020204" pitchFamily="34" charset="0"/>
            </a:endParaRPr>
          </a:p>
          <a:p>
            <a:pPr marL="285750" indent="-285750" algn="l">
              <a:buFont typeface="Arial" panose="020B0604020202020204" pitchFamily="34" charset="0"/>
              <a:buChar char="•"/>
            </a:pPr>
            <a:endParaRPr lang="en-US" altLang="en-US" sz="1800" dirty="0">
              <a:solidFill>
                <a:srgbClr val="002060"/>
              </a:solidFill>
              <a:latin typeface="+mj-lt"/>
            </a:endParaRPr>
          </a:p>
        </p:txBody>
      </p:sp>
      <p:sp>
        <p:nvSpPr>
          <p:cNvPr id="2" name="Slide Number Placeholder 1"/>
          <p:cNvSpPr>
            <a:spLocks noGrp="1"/>
          </p:cNvSpPr>
          <p:nvPr>
            <p:ph type="sldNum" sz="quarter" idx="4"/>
          </p:nvPr>
        </p:nvSpPr>
        <p:spPr/>
        <p:txBody>
          <a:bodyPr/>
          <a:lstStyle/>
          <a:p>
            <a:fld id="{3D569AC3-699C-40DE-817A-BB01E20799F7}" type="slidenum">
              <a:rPr lang="en-US" altLang="en-US" smtClean="0"/>
              <a:pPr/>
              <a:t>9</a:t>
            </a:fld>
            <a:endParaRPr lang="en-US" altLang="en-US" dirty="0"/>
          </a:p>
        </p:txBody>
      </p:sp>
      <p:sp>
        <p:nvSpPr>
          <p:cNvPr id="4" name="Footer Placeholder 3">
            <a:extLst>
              <a:ext uri="{FF2B5EF4-FFF2-40B4-BE49-F238E27FC236}">
                <a16:creationId xmlns:a16="http://schemas.microsoft.com/office/drawing/2014/main" id="{C6C0C422-47C5-4434-8C19-2E2E3A98F0A9}"/>
              </a:ext>
            </a:extLst>
          </p:cNvPr>
          <p:cNvSpPr>
            <a:spLocks noGrp="1"/>
          </p:cNvSpPr>
          <p:nvPr>
            <p:ph type="ftr" sz="quarter" idx="3"/>
          </p:nvPr>
        </p:nvSpPr>
        <p:spPr>
          <a:xfrm>
            <a:off x="2377440" y="6245225"/>
            <a:ext cx="5242560" cy="476250"/>
          </a:xfrm>
        </p:spPr>
        <p:txBody>
          <a:bodyPr/>
          <a:lstStyle/>
          <a:p>
            <a:r>
              <a:rPr lang="en-US" altLang="en-US" dirty="0"/>
              <a:t>INSTRUCTOR TOOLS 2020-Holding Classes Electronically </a:t>
            </a:r>
          </a:p>
        </p:txBody>
      </p:sp>
      <p:sp>
        <p:nvSpPr>
          <p:cNvPr id="7" name="Shape 89">
            <a:extLst>
              <a:ext uri="{FF2B5EF4-FFF2-40B4-BE49-F238E27FC236}">
                <a16:creationId xmlns:a16="http://schemas.microsoft.com/office/drawing/2014/main" id="{DC85DD55-FB64-4570-B96A-B2272A979CFF}"/>
              </a:ext>
            </a:extLst>
          </p:cNvPr>
          <p:cNvSpPr txBox="1"/>
          <p:nvPr/>
        </p:nvSpPr>
        <p:spPr>
          <a:xfrm>
            <a:off x="1615440" y="718456"/>
            <a:ext cx="7315200" cy="4525348"/>
          </a:xfrm>
          <a:prstGeom prst="rect">
            <a:avLst/>
          </a:prstGeom>
          <a:noFill/>
          <a:ln>
            <a:noFill/>
          </a:ln>
        </p:spPr>
        <p:txBody>
          <a:bodyPr lIns="91425" tIns="45700" rIns="91425" bIns="45700" anchor="t" anchorCtr="0">
            <a:noAutofit/>
          </a:bodyPr>
          <a:lstStyle/>
          <a:p>
            <a:pPr marL="457200" lvl="2">
              <a:spcAft>
                <a:spcPts val="1400"/>
              </a:spcAft>
              <a:buClr>
                <a:schemeClr val="hlink"/>
              </a:buClr>
              <a:buSzPct val="25000"/>
            </a:pPr>
            <a:r>
              <a:rPr lang="en-US" sz="3200" dirty="0">
                <a:solidFill>
                  <a:srgbClr val="002060"/>
                </a:solidFill>
                <a:latin typeface="Arial" panose="020B0604020202020204" pitchFamily="34" charset="0"/>
                <a:ea typeface="Calibri"/>
                <a:cs typeface="Arial" panose="020B0604020202020204" pitchFamily="34" charset="0"/>
                <a:sym typeface="Calibri"/>
              </a:rPr>
              <a:t>Your presentation space</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Your camera setup</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	Backlighting</a:t>
            </a:r>
            <a:br>
              <a:rPr lang="en-US" sz="3200" b="1" dirty="0">
                <a:solidFill>
                  <a:srgbClr val="002060"/>
                </a:solidFill>
                <a:latin typeface="Arial" panose="020B0604020202020204" pitchFamily="34" charset="0"/>
                <a:ea typeface="Calibri"/>
                <a:cs typeface="Arial" panose="020B0604020202020204" pitchFamily="34" charset="0"/>
                <a:sym typeface="Calibri"/>
              </a:rPr>
            </a:br>
            <a:r>
              <a:rPr lang="en-US" sz="3200" b="1" dirty="0">
                <a:solidFill>
                  <a:srgbClr val="002060"/>
                </a:solidFill>
                <a:latin typeface="Arial" panose="020B0604020202020204" pitchFamily="34" charset="0"/>
                <a:ea typeface="Calibri"/>
                <a:cs typeface="Arial" panose="020B0604020202020204" pitchFamily="34" charset="0"/>
                <a:sym typeface="Calibri"/>
              </a:rPr>
              <a:t>	</a:t>
            </a:r>
            <a:endParaRPr sz="4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r" rtl="0">
              <a:lnSpc>
                <a:spcPct val="100000"/>
              </a:lnSpc>
              <a:spcBef>
                <a:spcPts val="0"/>
              </a:spcBef>
              <a:spcAft>
                <a:spcPts val="0"/>
              </a:spcAft>
              <a:buClr>
                <a:srgbClr val="000000"/>
              </a:buClr>
              <a:buFont typeface="Arial"/>
              <a:buNone/>
            </a:pPr>
            <a:endParaRPr lang="en-US"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i="0" u="none" strike="noStrike" cap="none"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r" rtl="0">
              <a:lnSpc>
                <a:spcPct val="100000"/>
              </a:lnSpc>
              <a:spcBef>
                <a:spcPts val="0"/>
              </a:spcBef>
              <a:spcAft>
                <a:spcPts val="0"/>
              </a:spcAft>
              <a:buClr>
                <a:srgbClr val="000000"/>
              </a:buClr>
              <a:buFont typeface="Arial"/>
              <a:buNone/>
            </a:pPr>
            <a:endParaRPr lang="en-US" sz="4000" b="1" dirty="0">
              <a:solidFill>
                <a:srgbClr val="0000FF"/>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Font typeface="Arial"/>
              <a:buNone/>
            </a:pPr>
            <a:r>
              <a:rPr lang="en-US" sz="3600" b="1" i="0" u="none" strike="noStrike" cap="none" dirty="0">
                <a:solidFill>
                  <a:srgbClr val="002060"/>
                </a:solidFill>
                <a:latin typeface="Arial" panose="020B0604020202020204" pitchFamily="34" charset="0"/>
                <a:ea typeface="Calibri"/>
                <a:cs typeface="Arial" panose="020B0604020202020204" pitchFamily="34" charset="0"/>
                <a:sym typeface="Calibri"/>
              </a:rPr>
              <a:t>OK, but could be better</a:t>
            </a:r>
          </a:p>
        </p:txBody>
      </p:sp>
      <p:pic>
        <p:nvPicPr>
          <p:cNvPr id="3" name="Picture 2">
            <a:extLst>
              <a:ext uri="{FF2B5EF4-FFF2-40B4-BE49-F238E27FC236}">
                <a16:creationId xmlns:a16="http://schemas.microsoft.com/office/drawing/2014/main" id="{34ED1B3D-95A1-4D15-B119-BB0940CC05FD}"/>
              </a:ext>
            </a:extLst>
          </p:cNvPr>
          <p:cNvPicPr>
            <a:picLocks noChangeAspect="1"/>
          </p:cNvPicPr>
          <p:nvPr/>
        </p:nvPicPr>
        <p:blipFill>
          <a:blip r:embed="rId3"/>
          <a:stretch>
            <a:fillRect/>
          </a:stretch>
        </p:blipFill>
        <p:spPr>
          <a:xfrm>
            <a:off x="2787048" y="2760859"/>
            <a:ext cx="3719193" cy="2216019"/>
          </a:xfrm>
          <a:prstGeom prst="rect">
            <a:avLst/>
          </a:prstGeom>
        </p:spPr>
      </p:pic>
    </p:spTree>
    <p:extLst>
      <p:ext uri="{BB962C8B-B14F-4D97-AF65-F5344CB8AC3E}">
        <p14:creationId xmlns:p14="http://schemas.microsoft.com/office/powerpoint/2010/main" val="2337419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11221</TotalTime>
  <Words>4779</Words>
  <Application>Microsoft Macintosh PowerPoint</Application>
  <PresentationFormat>On-screen Show (4:3)</PresentationFormat>
  <Paragraphs>394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Times New Roman</vt:lpstr>
      <vt:lpstr>Calibri</vt:lpstr>
      <vt:lpstr>Arial Black</vt:lpstr>
      <vt:lpstr>Arial</vt:lpstr>
      <vt:lpstr>Office Theme</vt:lpstr>
      <vt:lpstr>Aux 3</vt:lpstr>
      <vt:lpstr>Introduction</vt:lpstr>
      <vt:lpstr>Why</vt:lpstr>
      <vt:lpstr>Challenges</vt:lpstr>
      <vt:lpstr>Available Services</vt:lpstr>
      <vt:lpstr>Available Services</vt:lpstr>
      <vt:lpstr>Best Practices-Prior to Class</vt:lpstr>
      <vt:lpstr>Best Practices-Prior to Class</vt:lpstr>
      <vt:lpstr>Best Practices-Prior to Class</vt:lpstr>
      <vt:lpstr>Best Practices-Prior to Class</vt:lpstr>
      <vt:lpstr>Best Practices-Prior to Class</vt:lpstr>
      <vt:lpstr>Best Practices-Prior to Class</vt:lpstr>
      <vt:lpstr>Best Practices-Prior to Class</vt:lpstr>
      <vt:lpstr>Best Practices-Beginning Class</vt:lpstr>
      <vt:lpstr>Best Practices-During Class</vt:lpstr>
      <vt:lpstr>Best Practices-During Class</vt:lpstr>
      <vt:lpstr>Class Management Auxiliary Specific</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Hortensia Sampedro</cp:lastModifiedBy>
  <cp:revision>626</cp:revision>
  <cp:lastPrinted>2017-01-13T23:20:54Z</cp:lastPrinted>
  <dcterms:modified xsi:type="dcterms:W3CDTF">2020-09-10T01:31:20Z</dcterms:modified>
</cp:coreProperties>
</file>